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17"/>
  </p:notesMasterIdLst>
  <p:sldIdLst>
    <p:sldId id="258" r:id="rId2"/>
    <p:sldId id="267" r:id="rId3"/>
    <p:sldId id="268" r:id="rId4"/>
    <p:sldId id="265" r:id="rId5"/>
    <p:sldId id="259" r:id="rId6"/>
    <p:sldId id="260" r:id="rId7"/>
    <p:sldId id="261" r:id="rId8"/>
    <p:sldId id="262" r:id="rId9"/>
    <p:sldId id="257" r:id="rId10"/>
    <p:sldId id="263" r:id="rId11"/>
    <p:sldId id="256" r:id="rId12"/>
    <p:sldId id="269" r:id="rId13"/>
    <p:sldId id="270" r:id="rId14"/>
    <p:sldId id="271" r:id="rId15"/>
    <p:sldId id="264" r:id="rId16"/>
  </p:sldIdLst>
  <p:sldSz cx="9144000" cy="6858000" type="screen4x3"/>
  <p:notesSz cx="6797675" cy="9856788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1308" y="-24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000070\Documents\Copy%20of%20ISA%20Nats%20numbers%20Boat%20nrs%2008-13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Junior Dinghy </c:v>
                </c:pt>
              </c:strCache>
            </c:strRef>
          </c:tx>
          <c:invertIfNegative val="0"/>
          <c:cat>
            <c:numRef>
              <c:f>Sheet1!$B$1:$H$1</c:f>
              <c:numCache>
                <c:formatCode>General</c:formatCode>
                <c:ptCount val="7"/>
                <c:pt idx="0">
                  <c:v>2004</c:v>
                </c:pt>
                <c:pt idx="1">
                  <c:v>2008</c:v>
                </c:pt>
                <c:pt idx="2">
                  <c:v>2009</c:v>
                </c:pt>
                <c:pt idx="3">
                  <c:v>2010</c:v>
                </c:pt>
                <c:pt idx="4">
                  <c:v>2011</c:v>
                </c:pt>
                <c:pt idx="5">
                  <c:v>2012</c:v>
                </c:pt>
                <c:pt idx="6">
                  <c:v>2013</c:v>
                </c:pt>
              </c:numCache>
            </c:numRef>
          </c:cat>
          <c:val>
            <c:numRef>
              <c:f>Sheet1!$B$2:$H$2</c:f>
              <c:numCache>
                <c:formatCode>General</c:formatCode>
                <c:ptCount val="7"/>
                <c:pt idx="0">
                  <c:v>314</c:v>
                </c:pt>
                <c:pt idx="1">
                  <c:v>0</c:v>
                </c:pt>
                <c:pt idx="2">
                  <c:v>489</c:v>
                </c:pt>
                <c:pt idx="3">
                  <c:v>441</c:v>
                </c:pt>
                <c:pt idx="4">
                  <c:v>417</c:v>
                </c:pt>
                <c:pt idx="5">
                  <c:v>359</c:v>
                </c:pt>
                <c:pt idx="6">
                  <c:v>350</c:v>
                </c:pt>
              </c:numCache>
            </c:numRef>
          </c:val>
        </c:ser>
        <c:ser>
          <c:idx val="1"/>
          <c:order val="1"/>
          <c:tx>
            <c:strRef>
              <c:f>Sheet1!$A$3</c:f>
              <c:strCache>
                <c:ptCount val="1"/>
                <c:pt idx="0">
                  <c:v>Senior Dinghy </c:v>
                </c:pt>
              </c:strCache>
            </c:strRef>
          </c:tx>
          <c:spPr>
            <a:solidFill>
              <a:srgbClr val="FF0000"/>
            </a:solidFill>
          </c:spPr>
          <c:invertIfNegative val="0"/>
          <c:cat>
            <c:numRef>
              <c:f>Sheet1!$B$1:$H$1</c:f>
              <c:numCache>
                <c:formatCode>General</c:formatCode>
                <c:ptCount val="7"/>
                <c:pt idx="0">
                  <c:v>2004</c:v>
                </c:pt>
                <c:pt idx="1">
                  <c:v>2008</c:v>
                </c:pt>
                <c:pt idx="2">
                  <c:v>2009</c:v>
                </c:pt>
                <c:pt idx="3">
                  <c:v>2010</c:v>
                </c:pt>
                <c:pt idx="4">
                  <c:v>2011</c:v>
                </c:pt>
                <c:pt idx="5">
                  <c:v>2012</c:v>
                </c:pt>
                <c:pt idx="6">
                  <c:v>2013</c:v>
                </c:pt>
              </c:numCache>
            </c:numRef>
          </c:cat>
          <c:val>
            <c:numRef>
              <c:f>Sheet1!$B$3:$H$3</c:f>
              <c:numCache>
                <c:formatCode>General</c:formatCode>
                <c:ptCount val="7"/>
                <c:pt idx="0">
                  <c:v>293</c:v>
                </c:pt>
                <c:pt idx="1">
                  <c:v>261</c:v>
                </c:pt>
                <c:pt idx="2">
                  <c:v>307</c:v>
                </c:pt>
                <c:pt idx="3">
                  <c:v>268</c:v>
                </c:pt>
                <c:pt idx="4">
                  <c:v>270</c:v>
                </c:pt>
                <c:pt idx="5">
                  <c:v>279</c:v>
                </c:pt>
                <c:pt idx="6">
                  <c:v>276</c:v>
                </c:pt>
              </c:numCache>
            </c:numRef>
          </c:val>
        </c:ser>
        <c:ser>
          <c:idx val="2"/>
          <c:order val="2"/>
          <c:tx>
            <c:strRef>
              <c:f>Sheet1!$A$4</c:f>
              <c:strCache>
                <c:ptCount val="1"/>
                <c:pt idx="0">
                  <c:v>Keelboat </c:v>
                </c:pt>
              </c:strCache>
            </c:strRef>
          </c:tx>
          <c:spPr>
            <a:solidFill>
              <a:srgbClr val="00B050"/>
            </a:solidFill>
          </c:spPr>
          <c:invertIfNegative val="0"/>
          <c:cat>
            <c:numRef>
              <c:f>Sheet1!$B$1:$H$1</c:f>
              <c:numCache>
                <c:formatCode>General</c:formatCode>
                <c:ptCount val="7"/>
                <c:pt idx="0">
                  <c:v>2004</c:v>
                </c:pt>
                <c:pt idx="1">
                  <c:v>2008</c:v>
                </c:pt>
                <c:pt idx="2">
                  <c:v>2009</c:v>
                </c:pt>
                <c:pt idx="3">
                  <c:v>2010</c:v>
                </c:pt>
                <c:pt idx="4">
                  <c:v>2011</c:v>
                </c:pt>
                <c:pt idx="5">
                  <c:v>2012</c:v>
                </c:pt>
                <c:pt idx="6">
                  <c:v>2013</c:v>
                </c:pt>
              </c:numCache>
            </c:numRef>
          </c:cat>
          <c:val>
            <c:numRef>
              <c:f>Sheet1!$B$4:$H$4</c:f>
              <c:numCache>
                <c:formatCode>General</c:formatCode>
                <c:ptCount val="7"/>
                <c:pt idx="0">
                  <c:v>179</c:v>
                </c:pt>
                <c:pt idx="1">
                  <c:v>207</c:v>
                </c:pt>
                <c:pt idx="2">
                  <c:v>222</c:v>
                </c:pt>
                <c:pt idx="3">
                  <c:v>203</c:v>
                </c:pt>
                <c:pt idx="4">
                  <c:v>204</c:v>
                </c:pt>
                <c:pt idx="5">
                  <c:v>189</c:v>
                </c:pt>
                <c:pt idx="6">
                  <c:v>160</c:v>
                </c:pt>
              </c:numCache>
            </c:numRef>
          </c:val>
        </c:ser>
        <c:ser>
          <c:idx val="3"/>
          <c:order val="3"/>
          <c:tx>
            <c:strRef>
              <c:f>Sheet1!$A$5</c:f>
              <c:strCache>
                <c:ptCount val="1"/>
                <c:pt idx="0">
                  <c:v>Cruiser/Racer </c:v>
                </c:pt>
              </c:strCache>
            </c:strRef>
          </c:tx>
          <c:spPr>
            <a:solidFill>
              <a:srgbClr val="FFC000"/>
            </a:solidFill>
          </c:spPr>
          <c:invertIfNegative val="0"/>
          <c:cat>
            <c:numRef>
              <c:f>Sheet1!$B$1:$H$1</c:f>
              <c:numCache>
                <c:formatCode>General</c:formatCode>
                <c:ptCount val="7"/>
                <c:pt idx="0">
                  <c:v>2004</c:v>
                </c:pt>
                <c:pt idx="1">
                  <c:v>2008</c:v>
                </c:pt>
                <c:pt idx="2">
                  <c:v>2009</c:v>
                </c:pt>
                <c:pt idx="3">
                  <c:v>2010</c:v>
                </c:pt>
                <c:pt idx="4">
                  <c:v>2011</c:v>
                </c:pt>
                <c:pt idx="5">
                  <c:v>2012</c:v>
                </c:pt>
                <c:pt idx="6">
                  <c:v>2013</c:v>
                </c:pt>
              </c:numCache>
            </c:numRef>
          </c:cat>
          <c:val>
            <c:numRef>
              <c:f>Sheet1!$B$5:$H$5</c:f>
              <c:numCache>
                <c:formatCode>General</c:formatCode>
                <c:ptCount val="7"/>
                <c:pt idx="0">
                  <c:v>104</c:v>
                </c:pt>
                <c:pt idx="1">
                  <c:v>104</c:v>
                </c:pt>
                <c:pt idx="2">
                  <c:v>86</c:v>
                </c:pt>
                <c:pt idx="3">
                  <c:v>134</c:v>
                </c:pt>
                <c:pt idx="4">
                  <c:v>86</c:v>
                </c:pt>
                <c:pt idx="5">
                  <c:v>136</c:v>
                </c:pt>
                <c:pt idx="6">
                  <c:v>71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203710464"/>
        <c:axId val="203712000"/>
        <c:axId val="0"/>
      </c:bar3DChart>
      <c:catAx>
        <c:axId val="20371046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400" b="1" i="0" baseline="0"/>
            </a:pPr>
            <a:endParaRPr lang="it-IT"/>
          </a:p>
        </c:txPr>
        <c:crossAx val="203712000"/>
        <c:crosses val="autoZero"/>
        <c:auto val="1"/>
        <c:lblAlgn val="ctr"/>
        <c:lblOffset val="100"/>
        <c:noMultiLvlLbl val="0"/>
      </c:catAx>
      <c:valAx>
        <c:axId val="203712000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203710464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84918123132517442"/>
          <c:y val="9.5827326123879689E-2"/>
          <c:w val="0.14957962760473009"/>
          <c:h val="0.76960743805520726"/>
        </c:manualLayout>
      </c:layout>
      <c:overlay val="0"/>
      <c:txPr>
        <a:bodyPr/>
        <a:lstStyle/>
        <a:p>
          <a:pPr>
            <a:defRPr sz="1400"/>
          </a:pPr>
          <a:endParaRPr lang="it-IT"/>
        </a:p>
      </c:txPr>
    </c:legend>
    <c:plotVisOnly val="1"/>
    <c:dispBlanksAs val="gap"/>
    <c:showDLblsOverMax val="0"/>
  </c:chart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21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IE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21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19BA506-6F8F-4CE3-9742-F7C4EA05553A}" type="datetimeFigureOut">
              <a:rPr lang="en-IE" smtClean="0"/>
              <a:t>02/12/2013</a:t>
            </a:fld>
            <a:endParaRPr lang="en-IE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35038" y="739775"/>
            <a:ext cx="4927600" cy="36957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IE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681538"/>
            <a:ext cx="5438775" cy="443547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361488"/>
            <a:ext cx="2946400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I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88" y="9361488"/>
            <a:ext cx="2946400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7073257-EF9A-4C3D-85B4-197C2D6D7E86}" type="slidenum">
              <a:rPr lang="en-IE" smtClean="0"/>
              <a:t>‹#›</a:t>
            </a:fld>
            <a:endParaRPr lang="en-IE"/>
          </a:p>
        </p:txBody>
      </p:sp>
    </p:spTree>
    <p:extLst>
      <p:ext uri="{BB962C8B-B14F-4D97-AF65-F5344CB8AC3E}">
        <p14:creationId xmlns:p14="http://schemas.microsoft.com/office/powerpoint/2010/main" val="32782053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073257-EF9A-4C3D-85B4-197C2D6D7E86}" type="slidenum">
              <a:rPr lang="en-IE" smtClean="0"/>
              <a:t>8</a:t>
            </a:fld>
            <a:endParaRPr lang="en-IE"/>
          </a:p>
        </p:txBody>
      </p:sp>
    </p:spTree>
    <p:extLst>
      <p:ext uri="{BB962C8B-B14F-4D97-AF65-F5344CB8AC3E}">
        <p14:creationId xmlns:p14="http://schemas.microsoft.com/office/powerpoint/2010/main" val="322132126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7CF37A-1065-42FA-AC92-55E99B05AA30}" type="datetimeFigureOut">
              <a:rPr lang="it-IT" smtClean="0"/>
              <a:t>02/12/2013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349536-E6AC-4777-853E-5E9BED4381EC}" type="slidenum">
              <a:rPr lang="it-IT" smtClean="0"/>
              <a:t>‹#›</a:t>
            </a:fld>
            <a:endParaRPr lang="it-IT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7CF37A-1065-42FA-AC92-55E99B05AA30}" type="datetimeFigureOut">
              <a:rPr lang="it-IT" smtClean="0"/>
              <a:t>02/12/2013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349536-E6AC-4777-853E-5E9BED4381EC}" type="slidenum">
              <a:rPr lang="it-IT" smtClean="0"/>
              <a:t>‹#›</a:t>
            </a:fld>
            <a:endParaRPr lang="it-IT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7CF37A-1065-42FA-AC92-55E99B05AA30}" type="datetimeFigureOut">
              <a:rPr lang="it-IT" smtClean="0"/>
              <a:t>02/12/2013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349536-E6AC-4777-853E-5E9BED4381EC}" type="slidenum">
              <a:rPr lang="it-IT" smtClean="0"/>
              <a:t>‹#›</a:t>
            </a:fld>
            <a:endParaRPr lang="it-IT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7CF37A-1065-42FA-AC92-55E99B05AA30}" type="datetimeFigureOut">
              <a:rPr lang="it-IT" smtClean="0"/>
              <a:t>02/12/2013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349536-E6AC-4777-853E-5E9BED4381EC}" type="slidenum">
              <a:rPr lang="it-IT" smtClean="0"/>
              <a:t>‹#›</a:t>
            </a:fld>
            <a:endParaRPr lang="it-IT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7CF37A-1065-42FA-AC92-55E99B05AA30}" type="datetimeFigureOut">
              <a:rPr lang="it-IT" smtClean="0"/>
              <a:t>02/12/2013</a:t>
            </a:fld>
            <a:endParaRPr lang="it-I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349536-E6AC-4777-853E-5E9BED4381EC}" type="slidenum">
              <a:rPr lang="it-IT" smtClean="0"/>
              <a:t>‹#›</a:t>
            </a:fld>
            <a:endParaRPr lang="it-IT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7CF37A-1065-42FA-AC92-55E99B05AA30}" type="datetimeFigureOut">
              <a:rPr lang="it-IT" smtClean="0"/>
              <a:t>02/12/2013</a:t>
            </a:fld>
            <a:endParaRPr lang="it-I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349536-E6AC-4777-853E-5E9BED4381EC}" type="slidenum">
              <a:rPr lang="it-IT" smtClean="0"/>
              <a:t>‹#›</a:t>
            </a:fld>
            <a:endParaRPr lang="it-IT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7CF37A-1065-42FA-AC92-55E99B05AA30}" type="datetimeFigureOut">
              <a:rPr lang="it-IT" smtClean="0"/>
              <a:t>02/12/2013</a:t>
            </a:fld>
            <a:endParaRPr lang="it-IT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349536-E6AC-4777-853E-5E9BED4381EC}" type="slidenum">
              <a:rPr lang="it-IT" smtClean="0"/>
              <a:t>‹#›</a:t>
            </a:fld>
            <a:endParaRPr lang="it-IT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7CF37A-1065-42FA-AC92-55E99B05AA30}" type="datetimeFigureOut">
              <a:rPr lang="it-IT" smtClean="0"/>
              <a:t>02/12/2013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349536-E6AC-4777-853E-5E9BED4381EC}" type="slidenum">
              <a:rPr lang="it-IT" smtClean="0"/>
              <a:t>‹#›</a:t>
            </a:fld>
            <a:endParaRPr lang="it-IT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7CF37A-1065-42FA-AC92-55E99B05AA30}" type="datetimeFigureOut">
              <a:rPr lang="it-IT" smtClean="0"/>
              <a:t>02/12/2013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349536-E6AC-4777-853E-5E9BED4381EC}" type="slidenum">
              <a:rPr lang="it-IT" smtClean="0"/>
              <a:t>‹#›</a:t>
            </a:fld>
            <a:endParaRPr lang="it-IT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7CF37A-1065-42FA-AC92-55E99B05AA30}" type="datetimeFigureOut">
              <a:rPr lang="it-IT" smtClean="0"/>
              <a:t>02/12/2013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349536-E6AC-4777-853E-5E9BED4381EC}" type="slidenum">
              <a:rPr lang="it-IT" smtClean="0"/>
              <a:t>‹#›</a:t>
            </a:fld>
            <a:endParaRPr lang="it-IT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7CF37A-1065-42FA-AC92-55E99B05AA30}" type="datetimeFigureOut">
              <a:rPr lang="it-IT" smtClean="0"/>
              <a:t>02/12/2013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349536-E6AC-4777-853E-5E9BED4381EC}" type="slidenum">
              <a:rPr lang="it-IT" smtClean="0"/>
              <a:t>‹#›</a:t>
            </a:fld>
            <a:endParaRPr lang="it-IT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0C7CF37A-1065-42FA-AC92-55E99B05AA30}" type="datetimeFigureOut">
              <a:rPr lang="it-IT" smtClean="0"/>
              <a:t>02/12/2013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03349536-E6AC-4777-853E-5E9BED4381EC}" type="slidenum">
              <a:rPr lang="it-IT" smtClean="0"/>
              <a:t>‹#›</a:t>
            </a:fld>
            <a:endParaRPr lang="it-IT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23591" y="2200175"/>
            <a:ext cx="2924873" cy="4405036"/>
          </a:xfrm>
          <a:prstGeom prst="rect">
            <a:avLst/>
          </a:prstGeom>
          <a:effectLst>
            <a:glow rad="558800">
              <a:schemeClr val="bg1">
                <a:alpha val="41000"/>
              </a:schemeClr>
            </a:glow>
          </a:effectLst>
        </p:spPr>
      </p:pic>
      <p:sp>
        <p:nvSpPr>
          <p:cNvPr id="7" name="Rectangle 6"/>
          <p:cNvSpPr/>
          <p:nvPr/>
        </p:nvSpPr>
        <p:spPr>
          <a:xfrm>
            <a:off x="323528" y="476672"/>
            <a:ext cx="842493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000" b="1" dirty="0" smtClean="0">
                <a:solidFill>
                  <a:schemeClr val="bg1"/>
                </a:solidFill>
              </a:rPr>
              <a:t>ISA Dinghy/One Design Convention</a:t>
            </a:r>
            <a:r>
              <a:rPr lang="en-GB" sz="4400" b="1" dirty="0">
                <a:solidFill>
                  <a:schemeClr val="bg1"/>
                </a:solidFill>
              </a:rPr>
              <a:t/>
            </a:r>
            <a:br>
              <a:rPr lang="en-GB" sz="4400" b="1" dirty="0">
                <a:solidFill>
                  <a:schemeClr val="bg1"/>
                </a:solidFill>
              </a:rPr>
            </a:br>
            <a:endParaRPr lang="en-GB" sz="4400" b="1" dirty="0" smtClean="0">
              <a:solidFill>
                <a:schemeClr val="bg1"/>
              </a:solidFill>
            </a:endParaRPr>
          </a:p>
        </p:txBody>
      </p:sp>
      <p:sp>
        <p:nvSpPr>
          <p:cNvPr id="6" name="Subtitle 3"/>
          <p:cNvSpPr txBox="1">
            <a:spLocks/>
          </p:cNvSpPr>
          <p:nvPr/>
        </p:nvSpPr>
        <p:spPr>
          <a:xfrm>
            <a:off x="251520" y="5661248"/>
            <a:ext cx="5256584" cy="943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None/>
              <a:defRPr sz="2000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None/>
              <a:defRPr sz="2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GB" sz="1800" dirty="0" smtClean="0">
                <a:solidFill>
                  <a:schemeClr val="tx2">
                    <a:lumMod val="75000"/>
                  </a:schemeClr>
                </a:solidFill>
              </a:rPr>
              <a:t>30</a:t>
            </a:r>
            <a:r>
              <a:rPr lang="en-GB" sz="1800" baseline="30000" dirty="0" smtClean="0">
                <a:solidFill>
                  <a:schemeClr val="tx2">
                    <a:lumMod val="75000"/>
                  </a:schemeClr>
                </a:solidFill>
              </a:rPr>
              <a:t>th</a:t>
            </a:r>
            <a:r>
              <a:rPr lang="en-GB" sz="1800" dirty="0" smtClean="0">
                <a:solidFill>
                  <a:schemeClr val="tx2">
                    <a:lumMod val="75000"/>
                  </a:schemeClr>
                </a:solidFill>
              </a:rPr>
              <a:t> November 2013</a:t>
            </a:r>
            <a:br>
              <a:rPr lang="en-GB" sz="1800" dirty="0" smtClean="0">
                <a:solidFill>
                  <a:schemeClr val="tx2">
                    <a:lumMod val="75000"/>
                  </a:schemeClr>
                </a:solidFill>
              </a:rPr>
            </a:br>
            <a:r>
              <a:rPr lang="en-GB" sz="1800" dirty="0" smtClean="0">
                <a:solidFill>
                  <a:schemeClr val="tx2">
                    <a:lumMod val="75000"/>
                  </a:schemeClr>
                </a:solidFill>
              </a:rPr>
              <a:t/>
            </a:r>
            <a:br>
              <a:rPr lang="en-GB" sz="1800" dirty="0" smtClean="0">
                <a:solidFill>
                  <a:schemeClr val="tx2">
                    <a:lumMod val="75000"/>
                  </a:schemeClr>
                </a:solidFill>
              </a:rPr>
            </a:br>
            <a:r>
              <a:rPr lang="en-GB" sz="1800" dirty="0" smtClean="0">
                <a:solidFill>
                  <a:schemeClr val="tx2">
                    <a:lumMod val="75000"/>
                  </a:schemeClr>
                </a:solidFill>
              </a:rPr>
              <a:t>ISA Dinghy &amp; One Design Advisory Group</a:t>
            </a:r>
            <a:endParaRPr lang="it-IT" sz="18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2" name="Subtitle 1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IE"/>
          </a:p>
        </p:txBody>
      </p:sp>
    </p:spTree>
    <p:extLst>
      <p:ext uri="{BB962C8B-B14F-4D97-AF65-F5344CB8AC3E}">
        <p14:creationId xmlns:p14="http://schemas.microsoft.com/office/powerpoint/2010/main" val="30754371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23591" y="2200175"/>
            <a:ext cx="2924873" cy="4405036"/>
          </a:xfrm>
          <a:prstGeom prst="rect">
            <a:avLst/>
          </a:prstGeom>
          <a:effectLst>
            <a:glow rad="558800">
              <a:schemeClr val="bg1">
                <a:alpha val="41000"/>
              </a:schemeClr>
            </a:glow>
          </a:effectLst>
        </p:spPr>
      </p:pic>
      <p:sp>
        <p:nvSpPr>
          <p:cNvPr id="7" name="Rectangle 6"/>
          <p:cNvSpPr/>
          <p:nvPr/>
        </p:nvSpPr>
        <p:spPr>
          <a:xfrm>
            <a:off x="323528" y="476672"/>
            <a:ext cx="8424936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000" b="1" dirty="0" smtClean="0">
                <a:solidFill>
                  <a:schemeClr val="bg1"/>
                </a:solidFill>
              </a:rPr>
              <a:t>ISA Dinghy/One Design Convention </a:t>
            </a:r>
            <a:r>
              <a:rPr lang="en-GB" sz="4000" b="1" dirty="0">
                <a:solidFill>
                  <a:schemeClr val="bg1"/>
                </a:solidFill>
              </a:rPr>
              <a:t/>
            </a:r>
            <a:br>
              <a:rPr lang="en-GB" sz="4000" b="1" dirty="0">
                <a:solidFill>
                  <a:schemeClr val="bg1"/>
                </a:solidFill>
              </a:rPr>
            </a:br>
            <a:r>
              <a:rPr lang="en-GB" sz="1600" b="1" dirty="0" smtClean="0">
                <a:solidFill>
                  <a:schemeClr val="bg1"/>
                </a:solidFill>
              </a:rPr>
              <a:t> </a:t>
            </a:r>
          </a:p>
          <a:p>
            <a:endParaRPr lang="en-GB" sz="2800" b="1" dirty="0">
              <a:solidFill>
                <a:schemeClr val="bg1"/>
              </a:solidFill>
            </a:endParaRPr>
          </a:p>
          <a:p>
            <a:r>
              <a:rPr lang="en-GB" sz="2800" b="1" dirty="0" smtClean="0">
                <a:solidFill>
                  <a:schemeClr val="bg1"/>
                </a:solidFill>
              </a:rPr>
              <a:t>Welcome</a:t>
            </a:r>
          </a:p>
          <a:p>
            <a:r>
              <a:rPr lang="en-GB" sz="2800" b="1" dirty="0" smtClean="0">
                <a:solidFill>
                  <a:schemeClr val="bg1"/>
                </a:solidFill>
              </a:rPr>
              <a:t>Introductions</a:t>
            </a:r>
          </a:p>
          <a:p>
            <a:r>
              <a:rPr lang="en-GB" sz="2800" b="1" dirty="0" smtClean="0">
                <a:solidFill>
                  <a:schemeClr val="bg1"/>
                </a:solidFill>
              </a:rPr>
              <a:t>Data</a:t>
            </a:r>
          </a:p>
          <a:p>
            <a:r>
              <a:rPr lang="en-GB" sz="2800" b="1" dirty="0" smtClean="0">
                <a:solidFill>
                  <a:schemeClr val="bg1"/>
                </a:solidFill>
              </a:rPr>
              <a:t>Future Data</a:t>
            </a:r>
          </a:p>
          <a:p>
            <a:r>
              <a:rPr lang="en-GB" sz="2800" b="1" dirty="0" smtClean="0">
                <a:solidFill>
                  <a:schemeClr val="bg1"/>
                </a:solidFill>
              </a:rPr>
              <a:t>Development</a:t>
            </a:r>
          </a:p>
          <a:p>
            <a:r>
              <a:rPr lang="en-GB" sz="2800" b="1" dirty="0" smtClean="0">
                <a:solidFill>
                  <a:schemeClr val="bg1"/>
                </a:solidFill>
              </a:rPr>
              <a:t>Cost of Sailing </a:t>
            </a:r>
          </a:p>
        </p:txBody>
      </p:sp>
      <p:sp>
        <p:nvSpPr>
          <p:cNvPr id="6" name="Subtitle 3"/>
          <p:cNvSpPr txBox="1">
            <a:spLocks/>
          </p:cNvSpPr>
          <p:nvPr/>
        </p:nvSpPr>
        <p:spPr>
          <a:xfrm>
            <a:off x="251520" y="5661248"/>
            <a:ext cx="5256584" cy="943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None/>
              <a:defRPr sz="2000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None/>
              <a:defRPr sz="2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GB" sz="1800" dirty="0" smtClean="0">
                <a:solidFill>
                  <a:schemeClr val="tx2">
                    <a:lumMod val="75000"/>
                  </a:schemeClr>
                </a:solidFill>
              </a:rPr>
              <a:t>30</a:t>
            </a:r>
            <a:r>
              <a:rPr lang="en-GB" sz="1800" baseline="30000" dirty="0" smtClean="0">
                <a:solidFill>
                  <a:schemeClr val="tx2">
                    <a:lumMod val="75000"/>
                  </a:schemeClr>
                </a:solidFill>
              </a:rPr>
              <a:t>th</a:t>
            </a:r>
            <a:r>
              <a:rPr lang="en-GB" sz="1800" dirty="0" smtClean="0">
                <a:solidFill>
                  <a:schemeClr val="tx2">
                    <a:lumMod val="75000"/>
                  </a:schemeClr>
                </a:solidFill>
              </a:rPr>
              <a:t> November 2013</a:t>
            </a:r>
            <a:br>
              <a:rPr lang="en-GB" sz="1800" dirty="0" smtClean="0">
                <a:solidFill>
                  <a:schemeClr val="tx2">
                    <a:lumMod val="75000"/>
                  </a:schemeClr>
                </a:solidFill>
              </a:rPr>
            </a:br>
            <a:r>
              <a:rPr lang="en-GB" sz="1800" dirty="0" smtClean="0">
                <a:solidFill>
                  <a:schemeClr val="tx2">
                    <a:lumMod val="75000"/>
                  </a:schemeClr>
                </a:solidFill>
              </a:rPr>
              <a:t/>
            </a:r>
            <a:br>
              <a:rPr lang="en-GB" sz="1800" dirty="0" smtClean="0">
                <a:solidFill>
                  <a:schemeClr val="tx2">
                    <a:lumMod val="75000"/>
                  </a:schemeClr>
                </a:solidFill>
              </a:rPr>
            </a:br>
            <a:r>
              <a:rPr lang="en-GB" sz="1800" dirty="0" smtClean="0">
                <a:solidFill>
                  <a:schemeClr val="tx2">
                    <a:lumMod val="75000"/>
                  </a:schemeClr>
                </a:solidFill>
              </a:rPr>
              <a:t>ISA Dinghy &amp; One Design Advisory Group</a:t>
            </a:r>
            <a:endParaRPr lang="it-IT" sz="1800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68467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itle 3"/>
          <p:cNvSpPr>
            <a:spLocks noGrp="1"/>
          </p:cNvSpPr>
          <p:nvPr>
            <p:ph type="subTitle" idx="1"/>
          </p:nvPr>
        </p:nvSpPr>
        <p:spPr>
          <a:xfrm>
            <a:off x="251520" y="5661248"/>
            <a:ext cx="5256584" cy="943963"/>
          </a:xfrm>
        </p:spPr>
        <p:txBody>
          <a:bodyPr>
            <a:normAutofit/>
          </a:bodyPr>
          <a:lstStyle/>
          <a:p>
            <a:pPr algn="l"/>
            <a:r>
              <a:rPr lang="en-GB" sz="1800" dirty="0" smtClean="0">
                <a:solidFill>
                  <a:schemeClr val="tx2">
                    <a:lumMod val="75000"/>
                  </a:schemeClr>
                </a:solidFill>
              </a:rPr>
              <a:t>30</a:t>
            </a:r>
            <a:r>
              <a:rPr lang="en-GB" sz="1800" baseline="30000" dirty="0" smtClean="0">
                <a:solidFill>
                  <a:schemeClr val="tx2">
                    <a:lumMod val="75000"/>
                  </a:schemeClr>
                </a:solidFill>
              </a:rPr>
              <a:t>th</a:t>
            </a:r>
            <a:r>
              <a:rPr lang="en-GB" sz="1800" dirty="0" smtClean="0">
                <a:solidFill>
                  <a:schemeClr val="tx2">
                    <a:lumMod val="75000"/>
                  </a:schemeClr>
                </a:solidFill>
              </a:rPr>
              <a:t> November 2013</a:t>
            </a:r>
            <a:br>
              <a:rPr lang="en-GB" sz="1800" dirty="0" smtClean="0">
                <a:solidFill>
                  <a:schemeClr val="tx2">
                    <a:lumMod val="75000"/>
                  </a:schemeClr>
                </a:solidFill>
              </a:rPr>
            </a:br>
            <a:r>
              <a:rPr lang="en-GB" sz="1800" dirty="0" smtClean="0">
                <a:solidFill>
                  <a:schemeClr val="tx2">
                    <a:lumMod val="75000"/>
                  </a:schemeClr>
                </a:solidFill>
              </a:rPr>
              <a:t/>
            </a:r>
            <a:br>
              <a:rPr lang="en-GB" sz="1800" dirty="0" smtClean="0">
                <a:solidFill>
                  <a:schemeClr val="tx2">
                    <a:lumMod val="75000"/>
                  </a:schemeClr>
                </a:solidFill>
              </a:rPr>
            </a:br>
            <a:r>
              <a:rPr lang="en-GB" sz="1800" dirty="0" smtClean="0">
                <a:solidFill>
                  <a:schemeClr val="tx2">
                    <a:lumMod val="75000"/>
                  </a:schemeClr>
                </a:solidFill>
              </a:rPr>
              <a:t>ISA Dinghy &amp; One Design Advisory Group</a:t>
            </a:r>
            <a:endParaRPr lang="it-IT" sz="1800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23591" y="2200175"/>
            <a:ext cx="2924873" cy="4405036"/>
          </a:xfrm>
          <a:prstGeom prst="rect">
            <a:avLst/>
          </a:prstGeom>
          <a:effectLst>
            <a:glow rad="558800">
              <a:schemeClr val="bg1">
                <a:alpha val="41000"/>
              </a:schemeClr>
            </a:glow>
          </a:effectLst>
        </p:spPr>
      </p:pic>
      <p:sp>
        <p:nvSpPr>
          <p:cNvPr id="7" name="Rectangle 6"/>
          <p:cNvSpPr/>
          <p:nvPr/>
        </p:nvSpPr>
        <p:spPr>
          <a:xfrm>
            <a:off x="323528" y="476672"/>
            <a:ext cx="8424936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000" b="1" dirty="0" smtClean="0">
                <a:solidFill>
                  <a:schemeClr val="bg1"/>
                </a:solidFill>
              </a:rPr>
              <a:t>ISA Dinghy/One Design Convention </a:t>
            </a:r>
            <a:r>
              <a:rPr lang="en-GB" sz="4000" b="1" dirty="0">
                <a:solidFill>
                  <a:schemeClr val="bg1"/>
                </a:solidFill>
              </a:rPr>
              <a:t/>
            </a:r>
            <a:br>
              <a:rPr lang="en-GB" sz="4000" b="1" dirty="0">
                <a:solidFill>
                  <a:schemeClr val="bg1"/>
                </a:solidFill>
              </a:rPr>
            </a:br>
            <a:r>
              <a:rPr lang="en-GB" sz="1600" b="1" dirty="0" smtClean="0">
                <a:solidFill>
                  <a:schemeClr val="bg1"/>
                </a:solidFill>
              </a:rPr>
              <a:t> </a:t>
            </a:r>
          </a:p>
          <a:p>
            <a:r>
              <a:rPr lang="en-GB" sz="2800" b="1" dirty="0" smtClean="0">
                <a:solidFill>
                  <a:schemeClr val="bg1"/>
                </a:solidFill>
              </a:rPr>
              <a:t>Introductions:</a:t>
            </a:r>
          </a:p>
          <a:p>
            <a:r>
              <a:rPr lang="en-GB" sz="2800" b="1" dirty="0" smtClean="0">
                <a:solidFill>
                  <a:schemeClr val="bg1"/>
                </a:solidFill>
              </a:rPr>
              <a:t>Margaret O’Donnell  (Chair)</a:t>
            </a:r>
          </a:p>
          <a:p>
            <a:r>
              <a:rPr lang="en-GB" sz="2800" b="1" dirty="0" smtClean="0">
                <a:solidFill>
                  <a:schemeClr val="bg1"/>
                </a:solidFill>
              </a:rPr>
              <a:t>Sean Craig</a:t>
            </a:r>
          </a:p>
          <a:p>
            <a:r>
              <a:rPr lang="en-GB" sz="2800" b="1" dirty="0" smtClean="0">
                <a:solidFill>
                  <a:schemeClr val="bg1"/>
                </a:solidFill>
              </a:rPr>
              <a:t>Anthony Shanks</a:t>
            </a:r>
          </a:p>
          <a:p>
            <a:r>
              <a:rPr lang="en-GB" sz="2800" b="1" dirty="0" smtClean="0">
                <a:solidFill>
                  <a:schemeClr val="bg1"/>
                </a:solidFill>
              </a:rPr>
              <a:t>Simon </a:t>
            </a:r>
            <a:r>
              <a:rPr lang="en-GB" sz="2800" b="1" dirty="0">
                <a:solidFill>
                  <a:schemeClr val="bg1"/>
                </a:solidFill>
              </a:rPr>
              <a:t>D</a:t>
            </a:r>
            <a:r>
              <a:rPr lang="en-GB" sz="2800" b="1" dirty="0" smtClean="0">
                <a:solidFill>
                  <a:schemeClr val="bg1"/>
                </a:solidFill>
              </a:rPr>
              <a:t>oran</a:t>
            </a:r>
          </a:p>
          <a:p>
            <a:r>
              <a:rPr lang="en-GB" sz="2800" b="1" dirty="0" smtClean="0">
                <a:solidFill>
                  <a:schemeClr val="bg1"/>
                </a:solidFill>
              </a:rPr>
              <a:t>Kerri-</a:t>
            </a:r>
            <a:r>
              <a:rPr lang="en-GB" sz="2800" b="1" dirty="0">
                <a:solidFill>
                  <a:schemeClr val="bg1"/>
                </a:solidFill>
              </a:rPr>
              <a:t>A</a:t>
            </a:r>
            <a:r>
              <a:rPr lang="en-GB" sz="2800" b="1" dirty="0" smtClean="0">
                <a:solidFill>
                  <a:schemeClr val="bg1"/>
                </a:solidFill>
              </a:rPr>
              <a:t>nn Boylan</a:t>
            </a:r>
          </a:p>
          <a:p>
            <a:r>
              <a:rPr lang="en-GB" sz="2800" b="1" dirty="0" smtClean="0">
                <a:solidFill>
                  <a:schemeClr val="bg1"/>
                </a:solidFill>
              </a:rPr>
              <a:t>David O’Brien</a:t>
            </a:r>
          </a:p>
          <a:p>
            <a:r>
              <a:rPr lang="en-GB" sz="2800" b="1" dirty="0" smtClean="0">
                <a:solidFill>
                  <a:schemeClr val="bg1"/>
                </a:solidFill>
              </a:rPr>
              <a:t>Ed Alcock</a:t>
            </a:r>
          </a:p>
          <a:p>
            <a:endParaRPr lang="en-GB" sz="2800" b="1" dirty="0" smtClean="0">
              <a:solidFill>
                <a:schemeClr val="bg1"/>
              </a:solidFill>
            </a:endParaRPr>
          </a:p>
          <a:p>
            <a:endParaRPr lang="en-GB" sz="2800" b="1" dirty="0" smtClean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69108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23591" y="2200175"/>
            <a:ext cx="2924873" cy="4405036"/>
          </a:xfrm>
          <a:prstGeom prst="rect">
            <a:avLst/>
          </a:prstGeom>
          <a:effectLst>
            <a:glow rad="558800">
              <a:schemeClr val="bg1">
                <a:alpha val="41000"/>
              </a:schemeClr>
            </a:glow>
          </a:effectLst>
        </p:spPr>
      </p:pic>
      <p:sp>
        <p:nvSpPr>
          <p:cNvPr id="7" name="Rectangle 6"/>
          <p:cNvSpPr/>
          <p:nvPr/>
        </p:nvSpPr>
        <p:spPr>
          <a:xfrm>
            <a:off x="323528" y="476672"/>
            <a:ext cx="8424936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000" b="1" dirty="0">
                <a:solidFill>
                  <a:schemeClr val="bg1"/>
                </a:solidFill>
              </a:rPr>
              <a:t>ISA Dinghy/One Design Convention </a:t>
            </a:r>
            <a:endParaRPr lang="en-GB" sz="4000" b="1" dirty="0" smtClean="0">
              <a:solidFill>
                <a:schemeClr val="bg1"/>
              </a:solidFill>
            </a:endParaRPr>
          </a:p>
          <a:p>
            <a:r>
              <a:rPr lang="en-GB" sz="2000" b="1" dirty="0">
                <a:solidFill>
                  <a:schemeClr val="bg1"/>
                </a:solidFill>
              </a:rPr>
              <a:t> </a:t>
            </a:r>
          </a:p>
          <a:p>
            <a:endParaRPr lang="en-GB" sz="4000" b="1" dirty="0" smtClean="0">
              <a:solidFill>
                <a:schemeClr val="bg1"/>
              </a:solidFill>
            </a:endParaRPr>
          </a:p>
          <a:p>
            <a:r>
              <a:rPr lang="en-GB" sz="4000" b="1" dirty="0" smtClean="0">
                <a:solidFill>
                  <a:schemeClr val="bg1"/>
                </a:solidFill>
              </a:rPr>
              <a:t>National Championship</a:t>
            </a:r>
          </a:p>
          <a:p>
            <a:r>
              <a:rPr lang="en-GB" sz="4000" b="1" dirty="0" smtClean="0">
                <a:solidFill>
                  <a:schemeClr val="bg1"/>
                </a:solidFill>
              </a:rPr>
              <a:t>Annual Turnout Data</a:t>
            </a:r>
          </a:p>
          <a:p>
            <a:endParaRPr lang="en-GB" sz="4000" b="1" dirty="0">
              <a:solidFill>
                <a:schemeClr val="bg1"/>
              </a:solidFill>
            </a:endParaRPr>
          </a:p>
          <a:p>
            <a:r>
              <a:rPr lang="en-GB" sz="4000" b="1" dirty="0" smtClean="0">
                <a:solidFill>
                  <a:schemeClr val="bg1"/>
                </a:solidFill>
              </a:rPr>
              <a:t>Sean Craig</a:t>
            </a:r>
            <a:endParaRPr lang="en-GB" sz="4400" b="1" dirty="0">
              <a:solidFill>
                <a:schemeClr val="bg1"/>
              </a:solidFill>
            </a:endParaRPr>
          </a:p>
        </p:txBody>
      </p:sp>
      <p:sp>
        <p:nvSpPr>
          <p:cNvPr id="6" name="Subtitle 3"/>
          <p:cNvSpPr txBox="1">
            <a:spLocks/>
          </p:cNvSpPr>
          <p:nvPr/>
        </p:nvSpPr>
        <p:spPr>
          <a:xfrm>
            <a:off x="251520" y="5661248"/>
            <a:ext cx="5256584" cy="943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None/>
              <a:defRPr sz="2000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None/>
              <a:defRPr sz="2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GB" sz="1800" smtClean="0">
                <a:solidFill>
                  <a:schemeClr val="tx2">
                    <a:lumMod val="75000"/>
                  </a:schemeClr>
                </a:solidFill>
              </a:rPr>
              <a:t>30</a:t>
            </a:r>
            <a:r>
              <a:rPr lang="en-GB" sz="1800" baseline="30000" smtClean="0">
                <a:solidFill>
                  <a:schemeClr val="tx2">
                    <a:lumMod val="75000"/>
                  </a:schemeClr>
                </a:solidFill>
              </a:rPr>
              <a:t>th</a:t>
            </a:r>
            <a:r>
              <a:rPr lang="en-GB" sz="1800" smtClean="0">
                <a:solidFill>
                  <a:schemeClr val="tx2">
                    <a:lumMod val="75000"/>
                  </a:schemeClr>
                </a:solidFill>
              </a:rPr>
              <a:t> November 2013</a:t>
            </a:r>
            <a:br>
              <a:rPr lang="en-GB" sz="1800" smtClean="0">
                <a:solidFill>
                  <a:schemeClr val="tx2">
                    <a:lumMod val="75000"/>
                  </a:schemeClr>
                </a:solidFill>
              </a:rPr>
            </a:br>
            <a:r>
              <a:rPr lang="en-GB" sz="1800" smtClean="0">
                <a:solidFill>
                  <a:schemeClr val="tx2">
                    <a:lumMod val="75000"/>
                  </a:schemeClr>
                </a:solidFill>
              </a:rPr>
              <a:t/>
            </a:r>
            <a:br>
              <a:rPr lang="en-GB" sz="1800" smtClean="0">
                <a:solidFill>
                  <a:schemeClr val="tx2">
                    <a:lumMod val="75000"/>
                  </a:schemeClr>
                </a:solidFill>
              </a:rPr>
            </a:br>
            <a:r>
              <a:rPr lang="en-GB" sz="1800" smtClean="0">
                <a:solidFill>
                  <a:schemeClr val="tx2">
                    <a:lumMod val="75000"/>
                  </a:schemeClr>
                </a:solidFill>
              </a:rPr>
              <a:t>ISA Dinghy &amp; One Design Advisory Group</a:t>
            </a:r>
            <a:endParaRPr lang="it-IT" sz="1800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94361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t-IT" dirty="0"/>
              <a:t>Junior Dinghy </a:t>
            </a:r>
          </a:p>
        </p:txBody>
      </p:sp>
      <p:graphicFrame>
        <p:nvGraphicFramePr>
          <p:cNvPr id="8" name="Content Placeholder 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76220244"/>
              </p:ext>
            </p:extLst>
          </p:nvPr>
        </p:nvGraphicFramePr>
        <p:xfrm>
          <a:off x="251521" y="2564904"/>
          <a:ext cx="8640958" cy="3960438"/>
        </p:xfrm>
        <a:graphic>
          <a:graphicData uri="http://schemas.openxmlformats.org/drawingml/2006/table">
            <a:tbl>
              <a:tblPr/>
              <a:tblGrid>
                <a:gridCol w="2874618"/>
                <a:gridCol w="766563"/>
                <a:gridCol w="766563"/>
                <a:gridCol w="752875"/>
                <a:gridCol w="728920"/>
                <a:gridCol w="711810"/>
                <a:gridCol w="670744"/>
                <a:gridCol w="698121"/>
                <a:gridCol w="670744"/>
              </a:tblGrid>
              <a:tr h="502943">
                <a:tc>
                  <a:txBody>
                    <a:bodyPr/>
                    <a:lstStyle/>
                    <a:p>
                      <a:pPr algn="l" fontAlgn="ctr"/>
                      <a:r>
                        <a:rPr lang="it-IT" sz="1500" b="1" i="0" u="none" strike="noStrike" dirty="0">
                          <a:solidFill>
                            <a:srgbClr val="00B0F0"/>
                          </a:solidFill>
                          <a:effectLst/>
                          <a:latin typeface="Calibri"/>
                        </a:rPr>
                        <a:t>Junior Dinghy </a:t>
                      </a:r>
                    </a:p>
                  </a:txBody>
                  <a:tcPr marL="8806" marR="8806" marT="880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3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Grp</a:t>
                      </a:r>
                    </a:p>
                  </a:txBody>
                  <a:tcPr marL="8806" marR="8806" marT="880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3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2004</a:t>
                      </a:r>
                    </a:p>
                  </a:txBody>
                  <a:tcPr marL="8806" marR="8806" marT="880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3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2008</a:t>
                      </a:r>
                    </a:p>
                  </a:txBody>
                  <a:tcPr marL="8806" marR="8806" marT="880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3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2009</a:t>
                      </a:r>
                    </a:p>
                  </a:txBody>
                  <a:tcPr marL="8806" marR="8806" marT="880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3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2010</a:t>
                      </a:r>
                    </a:p>
                  </a:txBody>
                  <a:tcPr marL="8806" marR="8806" marT="880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3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2011</a:t>
                      </a:r>
                    </a:p>
                  </a:txBody>
                  <a:tcPr marL="8806" marR="8806" marT="880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3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2012</a:t>
                      </a:r>
                    </a:p>
                  </a:txBody>
                  <a:tcPr marL="8806" marR="8806" marT="880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3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2013</a:t>
                      </a:r>
                    </a:p>
                  </a:txBody>
                  <a:tcPr marL="8806" marR="8806" marT="880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</a:tr>
              <a:tr h="369319">
                <a:tc>
                  <a:txBody>
                    <a:bodyPr/>
                    <a:lstStyle/>
                    <a:p>
                      <a:pPr algn="l" fontAlgn="ctr"/>
                      <a:r>
                        <a:rPr lang="it-IT" sz="13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International Mirror Class</a:t>
                      </a:r>
                    </a:p>
                  </a:txBody>
                  <a:tcPr marL="8806" marR="8806" marT="8806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3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J</a:t>
                      </a:r>
                    </a:p>
                  </a:txBody>
                  <a:tcPr marL="8806" marR="8806" marT="8806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50</a:t>
                      </a:r>
                    </a:p>
                  </a:txBody>
                  <a:tcPr marL="8806" marR="8806" marT="8806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300" b="0" i="0" u="none" strike="noStrike">
                          <a:effectLst/>
                          <a:latin typeface="Calibri"/>
                        </a:rPr>
                        <a:t>32</a:t>
                      </a:r>
                    </a:p>
                  </a:txBody>
                  <a:tcPr marL="8806" marR="8806" marT="8806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300" b="0" i="0" u="none" strike="noStrike">
                          <a:effectLst/>
                          <a:latin typeface="Calibri"/>
                        </a:rPr>
                        <a:t>30</a:t>
                      </a:r>
                    </a:p>
                  </a:txBody>
                  <a:tcPr marL="8806" marR="8806" marT="8806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300" b="0" i="0" u="none" strike="noStrike">
                          <a:effectLst/>
                          <a:latin typeface="Calibri"/>
                        </a:rPr>
                        <a:t>42</a:t>
                      </a:r>
                    </a:p>
                  </a:txBody>
                  <a:tcPr marL="8806" marR="8806" marT="8806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300" b="0" i="0" u="none" strike="noStrike">
                          <a:effectLst/>
                          <a:latin typeface="Calibri"/>
                        </a:rPr>
                        <a:t>37</a:t>
                      </a:r>
                    </a:p>
                  </a:txBody>
                  <a:tcPr marL="8806" marR="8806" marT="8806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300" b="0" i="0" u="none" strike="noStrike">
                          <a:effectLst/>
                          <a:latin typeface="Calibri"/>
                        </a:rPr>
                        <a:t>30</a:t>
                      </a:r>
                    </a:p>
                  </a:txBody>
                  <a:tcPr marL="8806" marR="8806" marT="8806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300" b="0" i="0" u="none" strike="noStrike">
                          <a:effectLst/>
                          <a:latin typeface="Calibri"/>
                        </a:rPr>
                        <a:t>37</a:t>
                      </a:r>
                    </a:p>
                  </a:txBody>
                  <a:tcPr marL="8806" marR="8806" marT="8806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369319">
                <a:tc>
                  <a:txBody>
                    <a:bodyPr/>
                    <a:lstStyle/>
                    <a:p>
                      <a:pPr algn="l" fontAlgn="ctr"/>
                      <a:r>
                        <a:rPr lang="it-IT" sz="13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International Optimist Dinghy </a:t>
                      </a:r>
                    </a:p>
                  </a:txBody>
                  <a:tcPr marL="8806" marR="8806" marT="880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3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J</a:t>
                      </a:r>
                    </a:p>
                  </a:txBody>
                  <a:tcPr marL="8806" marR="8806" marT="880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3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114</a:t>
                      </a:r>
                    </a:p>
                  </a:txBody>
                  <a:tcPr marL="8806" marR="8806" marT="880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300" b="0" i="0" u="none" strike="noStrike" dirty="0"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806" marR="8806" marT="880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300" b="0" i="0" u="none" strike="noStrike" dirty="0">
                          <a:effectLst/>
                          <a:latin typeface="Calibri"/>
                        </a:rPr>
                        <a:t>179</a:t>
                      </a:r>
                    </a:p>
                  </a:txBody>
                  <a:tcPr marL="8806" marR="8806" marT="880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300" b="0" i="0" u="none" strike="noStrike">
                          <a:effectLst/>
                          <a:latin typeface="Calibri"/>
                        </a:rPr>
                        <a:t>161</a:t>
                      </a:r>
                    </a:p>
                  </a:txBody>
                  <a:tcPr marL="8806" marR="8806" marT="880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300" b="0" i="0" u="none" strike="noStrike">
                          <a:effectLst/>
                          <a:latin typeface="Calibri"/>
                        </a:rPr>
                        <a:t>130</a:t>
                      </a:r>
                    </a:p>
                  </a:txBody>
                  <a:tcPr marL="8806" marR="8806" marT="880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300" b="0" i="0" u="none" strike="noStrike">
                          <a:effectLst/>
                          <a:latin typeface="Calibri"/>
                        </a:rPr>
                        <a:t>135</a:t>
                      </a:r>
                    </a:p>
                  </a:txBody>
                  <a:tcPr marL="8806" marR="8806" marT="880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300" b="0" i="0" u="none" strike="noStrike">
                          <a:effectLst/>
                          <a:latin typeface="Calibri"/>
                        </a:rPr>
                        <a:t>133</a:t>
                      </a:r>
                    </a:p>
                  </a:txBody>
                  <a:tcPr marL="8806" marR="8806" marT="880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369319">
                <a:tc>
                  <a:txBody>
                    <a:bodyPr/>
                    <a:lstStyle/>
                    <a:p>
                      <a:pPr algn="l" fontAlgn="ctr"/>
                      <a:r>
                        <a:rPr lang="it-IT" sz="13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Irish International 420 Class </a:t>
                      </a:r>
                    </a:p>
                  </a:txBody>
                  <a:tcPr marL="8806" marR="8806" marT="880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3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J</a:t>
                      </a:r>
                    </a:p>
                  </a:txBody>
                  <a:tcPr marL="8806" marR="8806" marT="880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3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17</a:t>
                      </a:r>
                    </a:p>
                  </a:txBody>
                  <a:tcPr marL="8806" marR="8806" marT="880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300" b="0" i="0" u="none" strike="noStrike"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806" marR="8806" marT="880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300" b="0" i="0" u="none" strike="noStrike" dirty="0">
                          <a:effectLst/>
                          <a:latin typeface="Calibri"/>
                        </a:rPr>
                        <a:t>15</a:t>
                      </a:r>
                    </a:p>
                  </a:txBody>
                  <a:tcPr marL="8806" marR="8806" marT="880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300" b="0" i="0" u="none" strike="noStrike">
                          <a:effectLst/>
                          <a:latin typeface="Calibri"/>
                        </a:rPr>
                        <a:t>15</a:t>
                      </a:r>
                    </a:p>
                  </a:txBody>
                  <a:tcPr marL="8806" marR="8806" marT="880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300" b="0" i="0" u="none" strike="noStrike">
                          <a:effectLst/>
                          <a:latin typeface="Calibri"/>
                        </a:rPr>
                        <a:t>25</a:t>
                      </a:r>
                    </a:p>
                  </a:txBody>
                  <a:tcPr marL="8806" marR="8806" marT="880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300" b="0" i="0" u="none" strike="noStrike">
                          <a:effectLst/>
                          <a:latin typeface="Calibri"/>
                        </a:rPr>
                        <a:t>16</a:t>
                      </a:r>
                    </a:p>
                  </a:txBody>
                  <a:tcPr marL="8806" marR="8806" marT="880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300" b="0" i="0" u="none" strike="noStrike">
                          <a:effectLst/>
                          <a:latin typeface="Calibri"/>
                        </a:rPr>
                        <a:t>16</a:t>
                      </a:r>
                    </a:p>
                  </a:txBody>
                  <a:tcPr marL="8806" marR="8806" marT="880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369319">
                <a:tc>
                  <a:txBody>
                    <a:bodyPr/>
                    <a:lstStyle/>
                    <a:p>
                      <a:pPr algn="l" fontAlgn="ctr"/>
                      <a:r>
                        <a:rPr lang="it-IT" sz="13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Laser 4.7</a:t>
                      </a:r>
                    </a:p>
                  </a:txBody>
                  <a:tcPr marL="8806" marR="8806" marT="880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3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J</a:t>
                      </a:r>
                    </a:p>
                  </a:txBody>
                  <a:tcPr marL="8806" marR="8806" marT="880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3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33</a:t>
                      </a:r>
                    </a:p>
                  </a:txBody>
                  <a:tcPr marL="8806" marR="8806" marT="880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300" b="0" i="0" u="none" strike="noStrike">
                          <a:effectLst/>
                          <a:latin typeface="Calibri"/>
                        </a:rPr>
                        <a:t>43</a:t>
                      </a:r>
                    </a:p>
                  </a:txBody>
                  <a:tcPr marL="8806" marR="8806" marT="880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300" b="0" i="0" u="none" strike="noStrike" dirty="0">
                          <a:effectLst/>
                          <a:latin typeface="Calibri"/>
                        </a:rPr>
                        <a:t>54</a:t>
                      </a:r>
                    </a:p>
                  </a:txBody>
                  <a:tcPr marL="8806" marR="8806" marT="880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300" b="0" i="0" u="none" strike="noStrike" dirty="0">
                          <a:effectLst/>
                          <a:latin typeface="Calibri"/>
                        </a:rPr>
                        <a:t>40</a:t>
                      </a:r>
                    </a:p>
                  </a:txBody>
                  <a:tcPr marL="8806" marR="8806" marT="880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300" b="0" i="0" u="none" strike="noStrike">
                          <a:effectLst/>
                          <a:latin typeface="Calibri"/>
                        </a:rPr>
                        <a:t>48</a:t>
                      </a:r>
                    </a:p>
                  </a:txBody>
                  <a:tcPr marL="8806" marR="8806" marT="880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300" b="0" i="0" u="none" strike="noStrike">
                          <a:effectLst/>
                          <a:latin typeface="Calibri"/>
                        </a:rPr>
                        <a:t>36</a:t>
                      </a:r>
                    </a:p>
                  </a:txBody>
                  <a:tcPr marL="8806" marR="8806" marT="880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300" b="0" i="0" u="none" strike="noStrike">
                          <a:effectLst/>
                          <a:latin typeface="Calibri"/>
                        </a:rPr>
                        <a:t>38</a:t>
                      </a:r>
                    </a:p>
                  </a:txBody>
                  <a:tcPr marL="8806" marR="8806" marT="880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369319">
                <a:tc>
                  <a:txBody>
                    <a:bodyPr/>
                    <a:lstStyle/>
                    <a:p>
                      <a:pPr algn="l" fontAlgn="ctr"/>
                      <a:r>
                        <a:rPr lang="it-IT" sz="13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Laser Radial</a:t>
                      </a:r>
                    </a:p>
                  </a:txBody>
                  <a:tcPr marL="8806" marR="8806" marT="880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3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J</a:t>
                      </a:r>
                    </a:p>
                  </a:txBody>
                  <a:tcPr marL="8806" marR="8806" marT="880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3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57</a:t>
                      </a:r>
                    </a:p>
                  </a:txBody>
                  <a:tcPr marL="8806" marR="8806" marT="880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300" b="0" i="0" u="none" strike="noStrike">
                          <a:effectLst/>
                          <a:latin typeface="Calibri"/>
                        </a:rPr>
                        <a:t>51</a:t>
                      </a:r>
                    </a:p>
                  </a:txBody>
                  <a:tcPr marL="8806" marR="8806" marT="880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300" b="0" i="0" u="none" strike="noStrike">
                          <a:effectLst/>
                          <a:latin typeface="Calibri"/>
                        </a:rPr>
                        <a:t>66</a:t>
                      </a:r>
                    </a:p>
                  </a:txBody>
                  <a:tcPr marL="8806" marR="8806" marT="880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300" b="0" i="0" u="none" strike="noStrike" dirty="0">
                          <a:effectLst/>
                          <a:latin typeface="Calibri"/>
                        </a:rPr>
                        <a:t>43</a:t>
                      </a:r>
                    </a:p>
                  </a:txBody>
                  <a:tcPr marL="8806" marR="8806" marT="880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300" b="0" i="0" u="none" strike="noStrike">
                          <a:effectLst/>
                          <a:latin typeface="Calibri"/>
                        </a:rPr>
                        <a:t>71</a:t>
                      </a:r>
                    </a:p>
                  </a:txBody>
                  <a:tcPr marL="8806" marR="8806" marT="880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300" b="0" i="0" u="none" strike="noStrike">
                          <a:effectLst/>
                          <a:latin typeface="Calibri"/>
                        </a:rPr>
                        <a:t>40</a:t>
                      </a:r>
                    </a:p>
                  </a:txBody>
                  <a:tcPr marL="8806" marR="8806" marT="880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300" b="0" i="0" u="none" strike="noStrike">
                          <a:effectLst/>
                          <a:latin typeface="Calibri"/>
                        </a:rPr>
                        <a:t>58</a:t>
                      </a:r>
                    </a:p>
                  </a:txBody>
                  <a:tcPr marL="8806" marR="8806" marT="880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369319">
                <a:tc>
                  <a:txBody>
                    <a:bodyPr/>
                    <a:lstStyle/>
                    <a:p>
                      <a:pPr algn="l" fontAlgn="ctr"/>
                      <a:r>
                        <a:rPr lang="it-IT" sz="1300" b="0" i="0" u="none" strike="noStrike">
                          <a:effectLst/>
                          <a:latin typeface="Calibri"/>
                        </a:rPr>
                        <a:t>RS Feva</a:t>
                      </a:r>
                    </a:p>
                  </a:txBody>
                  <a:tcPr marL="8806" marR="8806" marT="880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3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J</a:t>
                      </a:r>
                    </a:p>
                  </a:txBody>
                  <a:tcPr marL="8806" marR="8806" marT="880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3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806" marR="8806" marT="880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300" b="0" i="0" u="none" strike="noStrike"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806" marR="8806" marT="880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300" b="0" i="0" u="none" strike="noStrike">
                          <a:effectLst/>
                          <a:latin typeface="Calibri"/>
                        </a:rPr>
                        <a:t>25</a:t>
                      </a:r>
                    </a:p>
                  </a:txBody>
                  <a:tcPr marL="8806" marR="8806" marT="880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300" b="0" i="0" u="none" strike="noStrike" dirty="0">
                          <a:effectLst/>
                          <a:latin typeface="Calibri"/>
                        </a:rPr>
                        <a:t>58</a:t>
                      </a:r>
                    </a:p>
                  </a:txBody>
                  <a:tcPr marL="8806" marR="8806" marT="880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300" b="0" i="0" u="none" strike="noStrike" dirty="0">
                          <a:effectLst/>
                          <a:latin typeface="Calibri"/>
                        </a:rPr>
                        <a:t>30</a:t>
                      </a:r>
                    </a:p>
                  </a:txBody>
                  <a:tcPr marL="8806" marR="8806" marT="880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300" b="0" i="0" u="none" strike="noStrike">
                          <a:effectLst/>
                          <a:latin typeface="Calibri"/>
                        </a:rPr>
                        <a:t>21</a:t>
                      </a:r>
                    </a:p>
                  </a:txBody>
                  <a:tcPr marL="8806" marR="8806" marT="880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300" b="0" i="0" u="none" strike="noStrike">
                          <a:effectLst/>
                          <a:latin typeface="Calibri"/>
                        </a:rPr>
                        <a:t>9</a:t>
                      </a:r>
                    </a:p>
                  </a:txBody>
                  <a:tcPr marL="8806" marR="8806" marT="880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369319">
                <a:tc>
                  <a:txBody>
                    <a:bodyPr/>
                    <a:lstStyle/>
                    <a:p>
                      <a:pPr algn="l" fontAlgn="ctr"/>
                      <a:r>
                        <a:rPr lang="it-IT" sz="1300" b="0" i="0" u="none" strike="noStrike">
                          <a:effectLst/>
                          <a:latin typeface="Calibri"/>
                        </a:rPr>
                        <a:t>Topaz</a:t>
                      </a:r>
                    </a:p>
                  </a:txBody>
                  <a:tcPr marL="8806" marR="8806" marT="880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3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J</a:t>
                      </a:r>
                    </a:p>
                  </a:txBody>
                  <a:tcPr marL="8806" marR="8806" marT="880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3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806" marR="8806" marT="880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300" b="0" i="0" u="none" strike="noStrike">
                          <a:effectLst/>
                          <a:latin typeface="Calibri"/>
                        </a:rPr>
                        <a:t>33</a:t>
                      </a:r>
                    </a:p>
                  </a:txBody>
                  <a:tcPr marL="8806" marR="8806" marT="880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300" b="0" i="0" u="none" strike="noStrike">
                          <a:effectLst/>
                          <a:latin typeface="Calibri"/>
                        </a:rPr>
                        <a:t>21</a:t>
                      </a:r>
                    </a:p>
                  </a:txBody>
                  <a:tcPr marL="8806" marR="8806" marT="880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300" b="0" i="0" u="none" strike="noStrike">
                          <a:effectLst/>
                          <a:latin typeface="Calibri"/>
                        </a:rPr>
                        <a:t>24</a:t>
                      </a:r>
                    </a:p>
                  </a:txBody>
                  <a:tcPr marL="8806" marR="8806" marT="880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300" b="0" i="0" u="none" strike="noStrike" dirty="0">
                          <a:effectLst/>
                          <a:latin typeface="Calibri"/>
                        </a:rPr>
                        <a:t>14</a:t>
                      </a:r>
                    </a:p>
                  </a:txBody>
                  <a:tcPr marL="8806" marR="8806" marT="880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300" b="0" i="0" u="none" strike="noStrike">
                          <a:effectLst/>
                          <a:latin typeface="Calibri"/>
                        </a:rPr>
                        <a:t>28</a:t>
                      </a:r>
                    </a:p>
                  </a:txBody>
                  <a:tcPr marL="8806" marR="8806" marT="880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300" b="0" i="0" u="none" strike="noStrike">
                          <a:effectLst/>
                          <a:latin typeface="Calibri"/>
                        </a:rPr>
                        <a:t>12</a:t>
                      </a:r>
                    </a:p>
                  </a:txBody>
                  <a:tcPr marL="8806" marR="8806" marT="880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369319">
                <a:tc>
                  <a:txBody>
                    <a:bodyPr/>
                    <a:lstStyle/>
                    <a:p>
                      <a:pPr algn="l" fontAlgn="ctr"/>
                      <a:r>
                        <a:rPr lang="it-IT" sz="13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Topper Class </a:t>
                      </a:r>
                    </a:p>
                  </a:txBody>
                  <a:tcPr marL="8806" marR="8806" marT="880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3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J</a:t>
                      </a:r>
                    </a:p>
                  </a:txBody>
                  <a:tcPr marL="8806" marR="8806" marT="880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3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43</a:t>
                      </a:r>
                    </a:p>
                  </a:txBody>
                  <a:tcPr marL="8806" marR="8806" marT="880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300" b="0" i="0" u="none" strike="noStrike">
                          <a:effectLst/>
                          <a:latin typeface="Calibri"/>
                        </a:rPr>
                        <a:t>63</a:t>
                      </a:r>
                    </a:p>
                  </a:txBody>
                  <a:tcPr marL="8806" marR="8806" marT="880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300" b="0" i="0" u="none" strike="noStrike">
                          <a:effectLst/>
                          <a:latin typeface="Calibri"/>
                        </a:rPr>
                        <a:t>99</a:t>
                      </a:r>
                    </a:p>
                  </a:txBody>
                  <a:tcPr marL="8806" marR="8806" marT="880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300" b="0" i="0" u="none" strike="noStrike">
                          <a:effectLst/>
                          <a:latin typeface="Calibri"/>
                        </a:rPr>
                        <a:t>58</a:t>
                      </a:r>
                    </a:p>
                  </a:txBody>
                  <a:tcPr marL="8806" marR="8806" marT="880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300" b="0" i="0" u="none" strike="noStrike">
                          <a:effectLst/>
                          <a:latin typeface="Calibri"/>
                        </a:rPr>
                        <a:t>62</a:t>
                      </a:r>
                    </a:p>
                  </a:txBody>
                  <a:tcPr marL="8806" marR="8806" marT="880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300" b="0" i="0" u="none" strike="noStrike" dirty="0">
                          <a:effectLst/>
                          <a:latin typeface="Calibri"/>
                        </a:rPr>
                        <a:t>48</a:t>
                      </a:r>
                    </a:p>
                  </a:txBody>
                  <a:tcPr marL="8806" marR="8806" marT="880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300" b="0" i="0" u="none" strike="noStrike">
                          <a:effectLst/>
                          <a:latin typeface="Calibri"/>
                        </a:rPr>
                        <a:t>47</a:t>
                      </a:r>
                    </a:p>
                  </a:txBody>
                  <a:tcPr marL="8806" marR="8806" marT="880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502943">
                <a:tc>
                  <a:txBody>
                    <a:bodyPr/>
                    <a:lstStyle/>
                    <a:p>
                      <a:pPr algn="l" fontAlgn="ctr"/>
                      <a:r>
                        <a:rPr lang="it-IT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Totals</a:t>
                      </a:r>
                    </a:p>
                  </a:txBody>
                  <a:tcPr marL="8806" marR="8806" marT="8806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806" marR="8806" marT="8806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314</a:t>
                      </a:r>
                    </a:p>
                  </a:txBody>
                  <a:tcPr marL="8806" marR="8806" marT="8806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300" b="1" i="0" u="none" strike="noStrike"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806" marR="8806" marT="8806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300" b="1" i="0" u="none" strike="noStrike">
                          <a:effectLst/>
                          <a:latin typeface="Calibri"/>
                        </a:rPr>
                        <a:t>489</a:t>
                      </a:r>
                    </a:p>
                  </a:txBody>
                  <a:tcPr marL="8806" marR="8806" marT="8806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300" b="1" i="0" u="none" strike="noStrike">
                          <a:effectLst/>
                          <a:latin typeface="Calibri"/>
                        </a:rPr>
                        <a:t>441</a:t>
                      </a:r>
                    </a:p>
                  </a:txBody>
                  <a:tcPr marL="8806" marR="8806" marT="8806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300" b="1" i="0" u="none" strike="noStrike">
                          <a:effectLst/>
                          <a:latin typeface="Calibri"/>
                        </a:rPr>
                        <a:t>417</a:t>
                      </a:r>
                    </a:p>
                  </a:txBody>
                  <a:tcPr marL="8806" marR="8806" marT="8806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300" b="1" i="0" u="none" strike="noStrike" dirty="0">
                          <a:effectLst/>
                          <a:latin typeface="Calibri"/>
                        </a:rPr>
                        <a:t>354</a:t>
                      </a:r>
                    </a:p>
                  </a:txBody>
                  <a:tcPr marL="8806" marR="8806" marT="8806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300" b="1" i="0" u="none" strike="noStrike" dirty="0">
                          <a:effectLst/>
                          <a:latin typeface="Calibri"/>
                        </a:rPr>
                        <a:t>350</a:t>
                      </a:r>
                    </a:p>
                  </a:txBody>
                  <a:tcPr marL="8806" marR="8806" marT="8806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9D9D9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359499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Senior Dinghy</a:t>
            </a:r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31525839"/>
              </p:ext>
            </p:extLst>
          </p:nvPr>
        </p:nvGraphicFramePr>
        <p:xfrm>
          <a:off x="323526" y="2564903"/>
          <a:ext cx="8568953" cy="3958390"/>
        </p:xfrm>
        <a:graphic>
          <a:graphicData uri="http://schemas.openxmlformats.org/drawingml/2006/table">
            <a:tbl>
              <a:tblPr/>
              <a:tblGrid>
                <a:gridCol w="2369431"/>
                <a:gridCol w="824150"/>
                <a:gridCol w="824150"/>
                <a:gridCol w="809432"/>
                <a:gridCol w="783680"/>
                <a:gridCol w="765282"/>
                <a:gridCol w="721131"/>
                <a:gridCol w="750566"/>
                <a:gridCol w="721131"/>
              </a:tblGrid>
              <a:tr h="394117">
                <a:tc>
                  <a:txBody>
                    <a:bodyPr/>
                    <a:lstStyle/>
                    <a:p>
                      <a:pPr algn="l" fontAlgn="ctr"/>
                      <a:r>
                        <a:rPr lang="it-IT" sz="1600" b="1" i="0" u="none" strike="noStrike" dirty="0">
                          <a:solidFill>
                            <a:srgbClr val="00B0F0"/>
                          </a:solidFill>
                          <a:effectLst/>
                          <a:latin typeface="Calibri"/>
                        </a:rPr>
                        <a:t>Senior Dinghy 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4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Grp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4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2004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4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2008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4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2009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4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2010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4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2011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4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2012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4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2013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</a:tr>
              <a:tr h="288196">
                <a:tc>
                  <a:txBody>
                    <a:bodyPr/>
                    <a:lstStyle/>
                    <a:p>
                      <a:pPr algn="l" fontAlgn="b"/>
                      <a:r>
                        <a:rPr lang="it-IT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GP14 Class  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D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41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400" b="0" i="0" u="none" strike="noStrike" dirty="0">
                          <a:effectLst/>
                          <a:latin typeface="Calibri"/>
                        </a:rPr>
                        <a:t>34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400" b="0" i="0" u="none" strike="noStrike">
                          <a:effectLst/>
                          <a:latin typeface="Calibri"/>
                        </a:rPr>
                        <a:t>60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400" b="0" i="0" u="none" strike="noStrike">
                          <a:effectLst/>
                          <a:latin typeface="Calibri"/>
                        </a:rPr>
                        <a:t>40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400" b="0" i="0" u="none" strike="noStrike">
                          <a:effectLst/>
                          <a:latin typeface="Calibri"/>
                        </a:rPr>
                        <a:t>47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400" b="0" i="0" u="none" strike="noStrike">
                          <a:effectLst/>
                          <a:latin typeface="Calibri"/>
                        </a:rPr>
                        <a:t>39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400" b="0" i="0" u="none" strike="noStrike">
                          <a:effectLst/>
                          <a:latin typeface="Calibri"/>
                        </a:rPr>
                        <a:t>50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288196">
                <a:tc>
                  <a:txBody>
                    <a:bodyPr/>
                    <a:lstStyle/>
                    <a:p>
                      <a:pPr algn="l" fontAlgn="b"/>
                      <a:r>
                        <a:rPr lang="it-IT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IDRA 14 Class 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D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18 </a:t>
                      </a:r>
                      <a:r>
                        <a:rPr lang="it-IT" sz="1400" b="0" i="0" u="none" strike="noStrike" baseline="300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(*)</a:t>
                      </a:r>
                      <a:endParaRPr lang="it-IT" sz="1400" b="0" i="0" u="none" strike="noStrike" baseline="30000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400" b="0" i="0" u="none" strike="noStrike">
                          <a:effectLst/>
                          <a:latin typeface="Calibri"/>
                        </a:rPr>
                        <a:t>22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400" b="0" i="0" u="none" strike="noStrike">
                          <a:effectLst/>
                          <a:latin typeface="Calibri"/>
                        </a:rPr>
                        <a:t>18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400" b="0" i="0" u="none" strike="noStrike">
                          <a:effectLst/>
                          <a:latin typeface="Calibri"/>
                        </a:rPr>
                        <a:t>28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400" b="0" i="0" u="none" strike="noStrike">
                          <a:effectLst/>
                          <a:latin typeface="Calibri"/>
                        </a:rPr>
                        <a:t>20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400" b="0" i="0" u="none" strike="noStrike" dirty="0">
                          <a:effectLst/>
                          <a:latin typeface="Calibri"/>
                        </a:rPr>
                        <a:t>18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400" b="0" i="0" u="none" strike="noStrike">
                          <a:effectLst/>
                          <a:latin typeface="Calibri"/>
                        </a:rPr>
                        <a:t>17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288196">
                <a:tc>
                  <a:txBody>
                    <a:bodyPr/>
                    <a:lstStyle/>
                    <a:p>
                      <a:pPr algn="l" fontAlgn="b"/>
                      <a:r>
                        <a:rPr lang="it-IT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Irish Fireball 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D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36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400" b="0" i="0" u="none" strike="noStrike">
                          <a:effectLst/>
                          <a:latin typeface="Calibri"/>
                        </a:rPr>
                        <a:t>28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400" b="0" i="0" u="none" strike="noStrike">
                          <a:effectLst/>
                          <a:latin typeface="Calibri"/>
                        </a:rPr>
                        <a:t>28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400" b="0" i="0" u="none" strike="noStrike">
                          <a:effectLst/>
                          <a:latin typeface="Calibri"/>
                        </a:rPr>
                        <a:t>24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400" b="0" i="0" u="none" strike="noStrike">
                          <a:effectLst/>
                          <a:latin typeface="Calibri"/>
                        </a:rPr>
                        <a:t>26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400" b="0" i="0" u="none" strike="noStrike">
                          <a:effectLst/>
                          <a:latin typeface="Calibri"/>
                        </a:rPr>
                        <a:t>20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400" b="0" i="0" u="none" strike="noStrike">
                          <a:effectLst/>
                          <a:latin typeface="Calibri"/>
                        </a:rPr>
                        <a:t>15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288196">
                <a:tc>
                  <a:txBody>
                    <a:bodyPr/>
                    <a:lstStyle/>
                    <a:p>
                      <a:pPr algn="l" fontAlgn="b"/>
                      <a:r>
                        <a:rPr lang="it-IT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Laser Standard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D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36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400" b="0" i="0" u="none" strike="noStrike" dirty="0">
                          <a:effectLst/>
                          <a:latin typeface="Calibri"/>
                        </a:rPr>
                        <a:t>42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400" b="0" i="0" u="none" strike="noStrike">
                          <a:effectLst/>
                          <a:latin typeface="Calibri"/>
                        </a:rPr>
                        <a:t>38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400" b="0" i="0" u="none" strike="noStrike">
                          <a:effectLst/>
                          <a:latin typeface="Calibri"/>
                        </a:rPr>
                        <a:t>43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400" b="0" i="0" u="none" strike="noStrike">
                          <a:effectLst/>
                          <a:latin typeface="Calibri"/>
                        </a:rPr>
                        <a:t>32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400" b="0" i="0" u="none" strike="noStrike">
                          <a:effectLst/>
                          <a:latin typeface="Calibri"/>
                        </a:rPr>
                        <a:t>42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400" b="0" i="0" u="none" strike="noStrike">
                          <a:effectLst/>
                          <a:latin typeface="Calibri"/>
                        </a:rPr>
                        <a:t>33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288196">
                <a:tc>
                  <a:txBody>
                    <a:bodyPr/>
                    <a:lstStyle/>
                    <a:p>
                      <a:pPr algn="l" fontAlgn="b"/>
                      <a:r>
                        <a:rPr lang="it-IT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Mermaid Sailing 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D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31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400" b="0" i="0" u="none" strike="noStrike" dirty="0">
                          <a:effectLst/>
                          <a:latin typeface="Calibri"/>
                        </a:rPr>
                        <a:t>32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400" b="0" i="0" u="none" strike="noStrike">
                          <a:effectLst/>
                          <a:latin typeface="Calibri"/>
                        </a:rPr>
                        <a:t>30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400" b="0" i="0" u="none" strike="noStrike">
                          <a:effectLst/>
                          <a:latin typeface="Calibri"/>
                        </a:rPr>
                        <a:t>30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400" b="0" i="0" u="none" strike="noStrike">
                          <a:effectLst/>
                          <a:latin typeface="Calibri"/>
                        </a:rPr>
                        <a:t>31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400" b="0" i="0" u="none" strike="noStrike">
                          <a:effectLst/>
                          <a:latin typeface="Calibri"/>
                        </a:rPr>
                        <a:t>40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400" b="0" i="0" u="none" strike="noStrike">
                          <a:effectLst/>
                          <a:latin typeface="Calibri"/>
                        </a:rPr>
                        <a:t>26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288196">
                <a:tc>
                  <a:txBody>
                    <a:bodyPr/>
                    <a:lstStyle/>
                    <a:p>
                      <a:pPr algn="l" fontAlgn="b"/>
                      <a:r>
                        <a:rPr lang="it-IT" sz="1400" b="0" i="0" u="none" strike="noStrike">
                          <a:effectLst/>
                          <a:latin typeface="Calibri"/>
                        </a:rPr>
                        <a:t>Multihull Mixed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D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33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400" b="0" i="0" u="none" strike="noStrike">
                          <a:effectLst/>
                          <a:latin typeface="Calibri"/>
                        </a:rPr>
                        <a:t>25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400" b="0" i="0" u="none" strike="noStrike" dirty="0">
                          <a:effectLst/>
                          <a:latin typeface="Calibri"/>
                        </a:rPr>
                        <a:t>25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400" b="0" i="0" u="none" strike="noStrike">
                          <a:effectLst/>
                          <a:latin typeface="Calibri"/>
                        </a:rPr>
                        <a:t>14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400" b="0" i="0" u="none" strike="noStrike">
                          <a:effectLst/>
                          <a:latin typeface="Calibri"/>
                        </a:rPr>
                        <a:t>18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400" b="0" i="0" u="none" strike="noStrike">
                          <a:effectLst/>
                          <a:latin typeface="Calibri"/>
                        </a:rPr>
                        <a:t>26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400" b="0" i="0" u="none" strike="noStrike">
                          <a:effectLst/>
                          <a:latin typeface="Calibri"/>
                        </a:rPr>
                        <a:t>20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288196">
                <a:tc>
                  <a:txBody>
                    <a:bodyPr/>
                    <a:lstStyle/>
                    <a:p>
                      <a:pPr algn="l" fontAlgn="b"/>
                      <a:r>
                        <a:rPr lang="it-IT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National 18 Foot Class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D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24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400" b="0" i="0" u="none" strike="noStrike">
                          <a:effectLst/>
                          <a:latin typeface="Calibri"/>
                        </a:rPr>
                        <a:t>17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400" b="0" i="0" u="none" strike="noStrike" dirty="0">
                          <a:effectLst/>
                          <a:latin typeface="Calibri"/>
                        </a:rPr>
                        <a:t>21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400" b="0" i="0" u="none" strike="noStrike">
                          <a:effectLst/>
                          <a:latin typeface="Calibri"/>
                        </a:rPr>
                        <a:t>20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400" b="0" i="0" u="none" strike="noStrike">
                          <a:effectLst/>
                          <a:latin typeface="Calibri"/>
                        </a:rPr>
                        <a:t>18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400" b="0" i="0" u="none" strike="noStrike">
                          <a:effectLst/>
                          <a:latin typeface="Calibri"/>
                        </a:rPr>
                        <a:t>19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400" b="0" i="0" u="none" strike="noStrike">
                          <a:effectLst/>
                          <a:latin typeface="Calibri"/>
                        </a:rPr>
                        <a:t>16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288196">
                <a:tc>
                  <a:txBody>
                    <a:bodyPr/>
                    <a:lstStyle/>
                    <a:p>
                      <a:pPr algn="l" fontAlgn="b"/>
                      <a:r>
                        <a:rPr lang="it-IT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RS 200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D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8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400" b="0" i="0" u="none" strike="noStrike">
                          <a:effectLst/>
                          <a:latin typeface="Calibri"/>
                        </a:rPr>
                        <a:t>7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400" b="0" i="0" u="none" strike="noStrike" dirty="0">
                          <a:effectLst/>
                          <a:latin typeface="Calibri"/>
                        </a:rPr>
                        <a:t>11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400" b="0" i="0" u="none" strike="noStrike">
                          <a:effectLst/>
                          <a:latin typeface="Calibri"/>
                        </a:rPr>
                        <a:t>16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400" b="0" i="0" u="none" strike="noStrike">
                          <a:effectLst/>
                          <a:latin typeface="Calibri"/>
                        </a:rPr>
                        <a:t>13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400" b="0" i="0" u="none" strike="noStrike">
                          <a:effectLst/>
                          <a:latin typeface="Calibri"/>
                        </a:rPr>
                        <a:t>13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400" b="0" i="0" u="none" strike="noStrike">
                          <a:effectLst/>
                          <a:latin typeface="Calibri"/>
                        </a:rPr>
                        <a:t>18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288196">
                <a:tc>
                  <a:txBody>
                    <a:bodyPr/>
                    <a:lstStyle/>
                    <a:p>
                      <a:pPr algn="l" fontAlgn="b"/>
                      <a:r>
                        <a:rPr lang="it-IT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RS 400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D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10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400" b="0" i="0" u="none" strike="noStrike">
                          <a:effectLst/>
                          <a:latin typeface="Calibri"/>
                        </a:rPr>
                        <a:t>10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400" b="0" i="0" u="none" strike="noStrike" dirty="0">
                          <a:effectLst/>
                          <a:latin typeface="Calibri"/>
                        </a:rPr>
                        <a:t>15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400" b="0" i="0" u="none" strike="noStrike" dirty="0">
                          <a:effectLst/>
                          <a:latin typeface="Calibri"/>
                        </a:rPr>
                        <a:t>16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400" b="0" i="0" u="none" strike="noStrike">
                          <a:effectLst/>
                          <a:latin typeface="Calibri"/>
                        </a:rPr>
                        <a:t>17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400" b="0" i="0" u="none" strike="noStrike">
                          <a:effectLst/>
                          <a:latin typeface="Calibri"/>
                        </a:rPr>
                        <a:t>14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400" b="0" i="0" u="none" strike="noStrike">
                          <a:effectLst/>
                          <a:latin typeface="Calibri"/>
                        </a:rPr>
                        <a:t>36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288196">
                <a:tc>
                  <a:txBody>
                    <a:bodyPr/>
                    <a:lstStyle/>
                    <a:p>
                      <a:pPr algn="l" fontAlgn="b"/>
                      <a:r>
                        <a:rPr lang="it-IT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Shannon One Design 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D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45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400" b="0" i="0" u="none" strike="noStrike">
                          <a:effectLst/>
                          <a:latin typeface="Calibri"/>
                        </a:rPr>
                        <a:t>26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400" b="0" i="0" u="none" strike="noStrike">
                          <a:effectLst/>
                          <a:latin typeface="Calibri"/>
                        </a:rPr>
                        <a:t>46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400" b="0" i="0" u="none" strike="noStrike" dirty="0">
                          <a:effectLst/>
                          <a:latin typeface="Calibri"/>
                        </a:rPr>
                        <a:t>22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400" b="0" i="0" u="none" strike="noStrike" dirty="0">
                          <a:effectLst/>
                          <a:latin typeface="Calibri"/>
                        </a:rPr>
                        <a:t>34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400" b="0" i="0" u="none" strike="noStrike" dirty="0">
                          <a:effectLst/>
                          <a:latin typeface="Calibri"/>
                        </a:rPr>
                        <a:t>34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400" b="0" i="0" u="none" strike="noStrike">
                          <a:effectLst/>
                          <a:latin typeface="Calibri"/>
                        </a:rPr>
                        <a:t>33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288196">
                <a:tc>
                  <a:txBody>
                    <a:bodyPr/>
                    <a:lstStyle/>
                    <a:p>
                      <a:pPr algn="l" fontAlgn="b"/>
                      <a:r>
                        <a:rPr lang="it-IT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Wayfarer Class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D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29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400" b="0" i="0" u="none" strike="noStrike">
                          <a:effectLst/>
                          <a:latin typeface="Calibri"/>
                        </a:rPr>
                        <a:t>18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400" b="0" i="0" u="none" strike="noStrike">
                          <a:effectLst/>
                          <a:latin typeface="Calibri"/>
                        </a:rPr>
                        <a:t>15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400" b="0" i="0" u="none" strike="noStrike">
                          <a:effectLst/>
                          <a:latin typeface="Calibri"/>
                        </a:rPr>
                        <a:t>15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400" b="0" i="0" u="none" strike="noStrike" dirty="0">
                          <a:effectLst/>
                          <a:latin typeface="Calibri"/>
                        </a:rPr>
                        <a:t>14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400" b="0" i="0" u="none" strike="noStrike" dirty="0">
                          <a:effectLst/>
                          <a:latin typeface="Calibri"/>
                        </a:rPr>
                        <a:t>14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400" b="0" i="0" u="none" strike="noStrike">
                          <a:effectLst/>
                          <a:latin typeface="Calibri"/>
                        </a:rPr>
                        <a:t>12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94117">
                <a:tc>
                  <a:txBody>
                    <a:bodyPr/>
                    <a:lstStyle/>
                    <a:p>
                      <a:pPr algn="l" fontAlgn="ctr"/>
                      <a:r>
                        <a:rPr lang="it-IT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Totals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293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400" b="1" i="0" u="none" strike="noStrike">
                          <a:effectLst/>
                          <a:latin typeface="Calibri"/>
                        </a:rPr>
                        <a:t>261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400" b="1" i="0" u="none" strike="noStrike">
                          <a:effectLst/>
                          <a:latin typeface="Calibri"/>
                        </a:rPr>
                        <a:t>307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400" b="1" i="0" u="none" strike="noStrike">
                          <a:effectLst/>
                          <a:latin typeface="Calibri"/>
                        </a:rPr>
                        <a:t>268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400" b="1" i="0" u="none" strike="noStrike">
                          <a:effectLst/>
                          <a:latin typeface="Calibri"/>
                        </a:rPr>
                        <a:t>270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400" b="1" i="0" u="none" strike="noStrike" dirty="0">
                          <a:effectLst/>
                          <a:latin typeface="Calibri"/>
                        </a:rPr>
                        <a:t>279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400" b="1" i="0" u="none" strike="noStrike" dirty="0">
                          <a:effectLst/>
                          <a:latin typeface="Calibri"/>
                        </a:rPr>
                        <a:t>276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9D9D9"/>
                    </a:solidFill>
                  </a:tcPr>
                </a:tc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251520" y="6523295"/>
            <a:ext cx="230425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 smtClean="0"/>
              <a:t>(*)  Estimate</a:t>
            </a:r>
          </a:p>
        </p:txBody>
      </p:sp>
    </p:spTree>
    <p:extLst>
      <p:ext uri="{BB962C8B-B14F-4D97-AF65-F5344CB8AC3E}">
        <p14:creationId xmlns:p14="http://schemas.microsoft.com/office/powerpoint/2010/main" val="22259907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err="1"/>
              <a:t>Keelboat</a:t>
            </a:r>
            <a:endParaRPr lang="it-IT" dirty="0"/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9513534"/>
              </p:ext>
            </p:extLst>
          </p:nvPr>
        </p:nvGraphicFramePr>
        <p:xfrm>
          <a:off x="323525" y="2564899"/>
          <a:ext cx="8568954" cy="3960444"/>
        </p:xfrm>
        <a:graphic>
          <a:graphicData uri="http://schemas.openxmlformats.org/drawingml/2006/table">
            <a:tbl>
              <a:tblPr/>
              <a:tblGrid>
                <a:gridCol w="2369431"/>
                <a:gridCol w="824151"/>
                <a:gridCol w="824151"/>
                <a:gridCol w="809432"/>
                <a:gridCol w="783679"/>
                <a:gridCol w="765282"/>
                <a:gridCol w="721131"/>
                <a:gridCol w="750566"/>
                <a:gridCol w="721131"/>
              </a:tblGrid>
              <a:tr h="425282">
                <a:tc>
                  <a:txBody>
                    <a:bodyPr/>
                    <a:lstStyle/>
                    <a:p>
                      <a:pPr algn="l" fontAlgn="ctr"/>
                      <a:r>
                        <a:rPr lang="it-IT" sz="1600" b="1" i="0" u="none" strike="noStrike">
                          <a:solidFill>
                            <a:srgbClr val="00B0F0"/>
                          </a:solidFill>
                          <a:effectLst/>
                          <a:latin typeface="Calibri"/>
                        </a:rPr>
                        <a:t>Keelboat 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4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Grp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4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2004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4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2008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4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2009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4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2010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4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2011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4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2012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4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2013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</a:tr>
              <a:tr h="310988">
                <a:tc>
                  <a:txBody>
                    <a:bodyPr/>
                    <a:lstStyle/>
                    <a:p>
                      <a:pPr algn="l" fontAlgn="b"/>
                      <a:r>
                        <a:rPr lang="it-IT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1720 Sportsboat Class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K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30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t-IT" sz="1400" b="0" i="0" u="none" strike="noStrike" dirty="0">
                          <a:effectLst/>
                          <a:latin typeface="Calibri"/>
                        </a:rPr>
                        <a:t>     20 </a:t>
                      </a:r>
                      <a:r>
                        <a:rPr lang="it-IT" sz="1400" b="0" i="0" u="none" strike="noStrike" baseline="30000" dirty="0" smtClean="0">
                          <a:effectLst/>
                          <a:latin typeface="Calibri"/>
                        </a:rPr>
                        <a:t>(*)</a:t>
                      </a:r>
                      <a:endParaRPr lang="it-IT" sz="1400" b="0" i="0" u="none" strike="noStrike" baseline="30000" dirty="0"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t-IT" sz="1400" b="0" i="0" u="none" strike="noStrike">
                          <a:effectLst/>
                          <a:latin typeface="Calibri"/>
                        </a:rPr>
                        <a:t>19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t-IT" sz="1400" b="0" i="0" u="none" strike="noStrike">
                          <a:effectLst/>
                          <a:latin typeface="Calibri"/>
                        </a:rPr>
                        <a:t>19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t-IT" sz="1400" b="0" i="0" u="none" strike="noStrike">
                          <a:effectLst/>
                          <a:latin typeface="Calibri"/>
                        </a:rPr>
                        <a:t>17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t-IT" sz="1400" b="0" i="0" u="none" strike="noStrike">
                          <a:effectLst/>
                          <a:latin typeface="Calibri"/>
                        </a:rPr>
                        <a:t>15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t-IT" sz="1400" b="0" i="0" u="none" strike="noStrike">
                          <a:effectLst/>
                          <a:latin typeface="Calibri"/>
                        </a:rPr>
                        <a:t>11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310988">
                <a:tc>
                  <a:txBody>
                    <a:bodyPr/>
                    <a:lstStyle/>
                    <a:p>
                      <a:pPr algn="l" fontAlgn="b"/>
                      <a:r>
                        <a:rPr lang="it-IT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Flying Fifteen  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K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28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t-IT" sz="1400" b="0" i="0" u="none" strike="noStrike">
                          <a:effectLst/>
                          <a:latin typeface="Calibri"/>
                        </a:rPr>
                        <a:t>25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t-IT" sz="1400" b="0" i="0" u="none" strike="noStrike">
                          <a:effectLst/>
                          <a:latin typeface="Calibri"/>
                        </a:rPr>
                        <a:t>30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t-IT" sz="1400" b="0" i="0" u="none" strike="noStrike">
                          <a:effectLst/>
                          <a:latin typeface="Calibri"/>
                        </a:rPr>
                        <a:t>29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t-IT" sz="1400" b="0" i="0" u="none" strike="noStrike">
                          <a:effectLst/>
                          <a:latin typeface="Calibri"/>
                        </a:rPr>
                        <a:t>29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t-IT" sz="1400" b="0" i="0" u="none" strike="noStrike">
                          <a:effectLst/>
                          <a:latin typeface="Calibri"/>
                        </a:rPr>
                        <a:t>23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t-IT" sz="1400" b="0" i="0" u="none" strike="noStrike">
                          <a:effectLst/>
                          <a:latin typeface="Calibri"/>
                        </a:rPr>
                        <a:t>28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310988">
                <a:tc>
                  <a:txBody>
                    <a:bodyPr/>
                    <a:lstStyle/>
                    <a:p>
                      <a:pPr algn="l" fontAlgn="b"/>
                      <a:r>
                        <a:rPr lang="it-IT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Irish Dragon 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K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26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t-IT" sz="1400" b="0" i="0" u="none" strike="noStrike">
                          <a:effectLst/>
                          <a:latin typeface="Calibri"/>
                        </a:rPr>
                        <a:t>16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t-IT" sz="1400" b="0" i="0" u="none" strike="noStrike">
                          <a:effectLst/>
                          <a:latin typeface="Calibri"/>
                        </a:rPr>
                        <a:t>16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t-IT" sz="1400" b="0" i="0" u="none" strike="noStrike">
                          <a:effectLst/>
                          <a:latin typeface="Calibri"/>
                        </a:rPr>
                        <a:t>16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t-IT" sz="1400" b="0" i="0" u="none" strike="noStrike">
                          <a:effectLst/>
                          <a:latin typeface="Calibri"/>
                        </a:rPr>
                        <a:t>17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t-IT" sz="1400" b="0" i="0" u="none" strike="noStrike">
                          <a:effectLst/>
                          <a:latin typeface="Calibri"/>
                        </a:rPr>
                        <a:t>16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t-IT" sz="1400" b="0" i="0" u="none" strike="noStrike">
                          <a:effectLst/>
                          <a:latin typeface="Calibri"/>
                        </a:rPr>
                        <a:t>10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310988">
                <a:tc>
                  <a:txBody>
                    <a:bodyPr/>
                    <a:lstStyle/>
                    <a:p>
                      <a:pPr algn="l" fontAlgn="b"/>
                      <a:r>
                        <a:rPr lang="it-IT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Irish Etchells 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K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n/a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t-IT" sz="1400" b="0" i="0" u="none" strike="noStrike">
                          <a:effectLst/>
                          <a:latin typeface="Calibri"/>
                        </a:rPr>
                        <a:t>14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t-IT" sz="1400" b="0" i="0" u="none" strike="noStrike">
                          <a:effectLst/>
                          <a:latin typeface="Calibri"/>
                        </a:rPr>
                        <a:t>17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1400" b="0" i="0" u="none" strike="noStrike"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t-IT" sz="1400" b="0" i="0" u="none" strike="noStrike">
                          <a:effectLst/>
                          <a:latin typeface="Calibri"/>
                        </a:rPr>
                        <a:t>7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t-IT" sz="1400" b="0" i="0" u="none" strike="noStrike">
                          <a:effectLst/>
                          <a:latin typeface="Calibri"/>
                        </a:rPr>
                        <a:t>7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1400" b="0" i="0" u="none" strike="noStrike"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310988">
                <a:tc>
                  <a:txBody>
                    <a:bodyPr/>
                    <a:lstStyle/>
                    <a:p>
                      <a:pPr algn="l" fontAlgn="b"/>
                      <a:r>
                        <a:rPr lang="it-IT" sz="1400" b="0" i="0" u="none" strike="noStrike">
                          <a:effectLst/>
                          <a:latin typeface="Calibri"/>
                        </a:rPr>
                        <a:t>RS Elite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K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n/a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t-IT" sz="1400" b="0" i="0" u="none" strike="noStrike">
                          <a:effectLst/>
                          <a:latin typeface="Calibri"/>
                        </a:rPr>
                        <a:t>14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t-IT" sz="1400" b="0" i="0" u="none" strike="noStrike">
                          <a:effectLst/>
                          <a:latin typeface="Calibri"/>
                        </a:rPr>
                        <a:t>9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t-IT" sz="1400" b="0" i="0" u="none" strike="noStrike">
                          <a:effectLst/>
                          <a:latin typeface="Calibri"/>
                        </a:rPr>
                        <a:t>11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t-IT" sz="1400" b="0" i="0" u="none" strike="noStrike">
                          <a:effectLst/>
                          <a:latin typeface="Calibri"/>
                        </a:rPr>
                        <a:t>11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t-IT" sz="1400" b="0" i="0" u="none" strike="noStrike">
                          <a:effectLst/>
                          <a:latin typeface="Calibri"/>
                        </a:rPr>
                        <a:t>16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t-IT" sz="1400" b="0" i="0" u="none" strike="noStrike">
                          <a:effectLst/>
                          <a:latin typeface="Calibri"/>
                        </a:rPr>
                        <a:t>16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310988">
                <a:tc>
                  <a:txBody>
                    <a:bodyPr/>
                    <a:lstStyle/>
                    <a:p>
                      <a:pPr algn="l" fontAlgn="b"/>
                      <a:r>
                        <a:rPr lang="it-IT" sz="1400" b="0" i="0" u="none" strike="noStrike">
                          <a:effectLst/>
                          <a:latin typeface="Calibri"/>
                        </a:rPr>
                        <a:t>SB-20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K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n/a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t-IT" sz="1400" b="0" i="0" u="none" strike="noStrike">
                          <a:effectLst/>
                          <a:latin typeface="Calibri"/>
                        </a:rPr>
                        <a:t>55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t-IT" sz="1400" b="0" i="0" u="none" strike="noStrike">
                          <a:effectLst/>
                          <a:latin typeface="Calibri"/>
                        </a:rPr>
                        <a:t>47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t-IT" sz="1400" b="0" i="0" u="none" strike="noStrike">
                          <a:effectLst/>
                          <a:latin typeface="Calibri"/>
                        </a:rPr>
                        <a:t>44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t-IT" sz="1400" b="0" i="0" u="none" strike="noStrike">
                          <a:effectLst/>
                          <a:latin typeface="Calibri"/>
                        </a:rPr>
                        <a:t>39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t-IT" sz="1400" b="0" i="0" u="none" strike="noStrike">
                          <a:effectLst/>
                          <a:latin typeface="Calibri"/>
                        </a:rPr>
                        <a:t>22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t-IT" sz="1400" b="0" i="0" u="none" strike="noStrike">
                          <a:effectLst/>
                          <a:latin typeface="Calibri"/>
                        </a:rPr>
                        <a:t>22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310988">
                <a:tc>
                  <a:txBody>
                    <a:bodyPr/>
                    <a:lstStyle/>
                    <a:p>
                      <a:pPr algn="l" fontAlgn="b"/>
                      <a:r>
                        <a:rPr lang="it-IT" sz="1400" b="0" i="0" u="none" strike="noStrike">
                          <a:effectLst/>
                          <a:latin typeface="Calibri"/>
                        </a:rPr>
                        <a:t>Puppeteer Class 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K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17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t-IT" sz="1400" b="0" i="0" u="none" strike="noStrike">
                          <a:effectLst/>
                          <a:latin typeface="Calibri"/>
                        </a:rPr>
                        <a:t>19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t-IT" sz="1400" b="0" i="0" u="none" strike="noStrike">
                          <a:effectLst/>
                          <a:latin typeface="Calibri"/>
                        </a:rPr>
                        <a:t>21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t-IT" sz="1400" b="0" i="0" u="none" strike="noStrike">
                          <a:effectLst/>
                          <a:latin typeface="Calibri"/>
                        </a:rPr>
                        <a:t>20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t-IT" sz="1400" b="0" i="0" u="none" strike="noStrike">
                          <a:effectLst/>
                          <a:latin typeface="Calibri"/>
                        </a:rPr>
                        <a:t>16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t-IT" sz="1400" b="0" i="0" u="none" strike="noStrike">
                          <a:effectLst/>
                          <a:latin typeface="Calibri"/>
                        </a:rPr>
                        <a:t>17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t-IT" sz="1400" b="0" i="0" u="none" strike="noStrike">
                          <a:effectLst/>
                          <a:latin typeface="Calibri"/>
                        </a:rPr>
                        <a:t>14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310988">
                <a:tc>
                  <a:txBody>
                    <a:bodyPr/>
                    <a:lstStyle/>
                    <a:p>
                      <a:pPr algn="l" fontAlgn="b"/>
                      <a:r>
                        <a:rPr lang="it-IT" sz="1400" b="0" i="0" u="none" strike="noStrike">
                          <a:effectLst/>
                          <a:latin typeface="Calibri"/>
                        </a:rPr>
                        <a:t>Ruffian 23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K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20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t-IT" sz="1400" b="0" i="0" u="none" strike="noStrike">
                          <a:effectLst/>
                          <a:latin typeface="Calibri"/>
                        </a:rPr>
                        <a:t>22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t-IT" sz="1400" b="0" i="0" u="none" strike="noStrike">
                          <a:effectLst/>
                          <a:latin typeface="Calibri"/>
                        </a:rPr>
                        <a:t>16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t-IT" sz="1400" b="0" i="0" u="none" strike="noStrike">
                          <a:effectLst/>
                          <a:latin typeface="Calibri"/>
                        </a:rPr>
                        <a:t>18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t-IT" sz="1400" b="0" i="0" u="none" strike="noStrike">
                          <a:effectLst/>
                          <a:latin typeface="Calibri"/>
                        </a:rPr>
                        <a:t>20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t-IT" sz="1400" b="0" i="0" u="none" strike="noStrike">
                          <a:effectLst/>
                          <a:latin typeface="Calibri"/>
                        </a:rPr>
                        <a:t>22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t-IT" sz="1400" b="0" i="0" u="none" strike="noStrike">
                          <a:effectLst/>
                          <a:latin typeface="Calibri"/>
                        </a:rPr>
                        <a:t>15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310988">
                <a:tc>
                  <a:txBody>
                    <a:bodyPr/>
                    <a:lstStyle/>
                    <a:p>
                      <a:pPr algn="l" fontAlgn="b"/>
                      <a:r>
                        <a:rPr lang="it-IT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J24  Ireland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K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29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t-IT" sz="1400" b="0" i="0" u="none" strike="noStrike">
                          <a:effectLst/>
                          <a:latin typeface="Calibri"/>
                        </a:rPr>
                        <a:t>14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t-IT" sz="1400" b="0" i="0" u="none" strike="noStrike">
                          <a:effectLst/>
                          <a:latin typeface="Calibri"/>
                        </a:rPr>
                        <a:t>18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t-IT" sz="1400" b="0" i="0" u="none" strike="noStrike">
                          <a:effectLst/>
                          <a:latin typeface="Calibri"/>
                        </a:rPr>
                        <a:t>17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t-IT" sz="1400" b="0" i="0" u="none" strike="noStrike">
                          <a:effectLst/>
                          <a:latin typeface="Calibri"/>
                        </a:rPr>
                        <a:t>16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t-IT" sz="1400" b="0" i="0" u="none" strike="noStrike">
                          <a:effectLst/>
                          <a:latin typeface="Calibri"/>
                        </a:rPr>
                        <a:t>19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t-IT" sz="1400" b="0" i="0" u="none" strike="noStrike">
                          <a:effectLst/>
                          <a:latin typeface="Calibri"/>
                        </a:rPr>
                        <a:t>16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310988">
                <a:tc>
                  <a:txBody>
                    <a:bodyPr/>
                    <a:lstStyle/>
                    <a:p>
                      <a:pPr algn="l" fontAlgn="b"/>
                      <a:r>
                        <a:rPr lang="it-IT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Squib Class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K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29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t-IT" sz="1400" b="0" i="0" u="none" strike="noStrike">
                          <a:effectLst/>
                          <a:latin typeface="Calibri"/>
                        </a:rPr>
                        <a:t>28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t-IT" sz="1400" b="0" i="0" u="none" strike="noStrike">
                          <a:effectLst/>
                          <a:latin typeface="Calibri"/>
                        </a:rPr>
                        <a:t>29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t-IT" sz="1400" b="0" i="0" u="none" strike="noStrike">
                          <a:effectLst/>
                          <a:latin typeface="Calibri"/>
                        </a:rPr>
                        <a:t>29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t-IT" sz="1400" b="0" i="0" u="none" strike="noStrike">
                          <a:effectLst/>
                          <a:latin typeface="Calibri"/>
                        </a:rPr>
                        <a:t>32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t-IT" sz="1400" b="0" i="0" u="none" strike="noStrike">
                          <a:effectLst/>
                          <a:latin typeface="Calibri"/>
                        </a:rPr>
                        <a:t>32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t-IT" sz="1400" b="0" i="0" u="none" strike="noStrike">
                          <a:effectLst/>
                          <a:latin typeface="Calibri"/>
                        </a:rPr>
                        <a:t>28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25282">
                <a:tc>
                  <a:txBody>
                    <a:bodyPr/>
                    <a:lstStyle/>
                    <a:p>
                      <a:pPr algn="l" fontAlgn="ctr"/>
                      <a:r>
                        <a:rPr lang="it-IT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Totals 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179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t-IT" sz="1400" b="1" i="0" u="none" strike="noStrike">
                          <a:effectLst/>
                          <a:latin typeface="Calibri"/>
                        </a:rPr>
                        <a:t>207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t-IT" sz="1400" b="1" i="0" u="none" strike="noStrike">
                          <a:effectLst/>
                          <a:latin typeface="Calibri"/>
                        </a:rPr>
                        <a:t>222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t-IT" sz="1400" b="1" i="0" u="none" strike="noStrike">
                          <a:effectLst/>
                          <a:latin typeface="Calibri"/>
                        </a:rPr>
                        <a:t>203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t-IT" sz="1400" b="1" i="0" u="none" strike="noStrike">
                          <a:effectLst/>
                          <a:latin typeface="Calibri"/>
                        </a:rPr>
                        <a:t>204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t-IT" sz="1400" b="1" i="0" u="none" strike="noStrike">
                          <a:effectLst/>
                          <a:latin typeface="Calibri"/>
                        </a:rPr>
                        <a:t>189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t-IT" sz="1400" b="1" i="0" u="none" strike="noStrike" dirty="0">
                          <a:effectLst/>
                          <a:latin typeface="Calibri"/>
                        </a:rPr>
                        <a:t>160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9D9D9"/>
                    </a:solidFill>
                  </a:tcPr>
                </a:tc>
              </a:tr>
            </a:tbl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251520" y="6523295"/>
            <a:ext cx="230425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 smtClean="0"/>
              <a:t>(*)  Estimate</a:t>
            </a:r>
          </a:p>
        </p:txBody>
      </p:sp>
    </p:spTree>
    <p:extLst>
      <p:ext uri="{BB962C8B-B14F-4D97-AF65-F5344CB8AC3E}">
        <p14:creationId xmlns:p14="http://schemas.microsoft.com/office/powerpoint/2010/main" val="12878147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Cruiser/</a:t>
            </a:r>
            <a:r>
              <a:rPr lang="it-IT" dirty="0" err="1"/>
              <a:t>Racer</a:t>
            </a:r>
            <a:endParaRPr lang="it-IT" dirty="0"/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32295026"/>
              </p:ext>
            </p:extLst>
          </p:nvPr>
        </p:nvGraphicFramePr>
        <p:xfrm>
          <a:off x="251520" y="2564899"/>
          <a:ext cx="8640961" cy="3960444"/>
        </p:xfrm>
        <a:graphic>
          <a:graphicData uri="http://schemas.openxmlformats.org/drawingml/2006/table">
            <a:tbl>
              <a:tblPr/>
              <a:tblGrid>
                <a:gridCol w="2389342"/>
                <a:gridCol w="831076"/>
                <a:gridCol w="831076"/>
                <a:gridCol w="816234"/>
                <a:gridCol w="790265"/>
                <a:gridCol w="771713"/>
                <a:gridCol w="727191"/>
                <a:gridCol w="756873"/>
                <a:gridCol w="727191"/>
              </a:tblGrid>
              <a:tr h="425282">
                <a:tc>
                  <a:txBody>
                    <a:bodyPr/>
                    <a:lstStyle/>
                    <a:p>
                      <a:pPr algn="l" fontAlgn="ctr"/>
                      <a:r>
                        <a:rPr lang="it-IT" sz="1600" b="1" i="0" u="none" strike="noStrike" dirty="0">
                          <a:solidFill>
                            <a:srgbClr val="00B0F0"/>
                          </a:solidFill>
                          <a:effectLst/>
                          <a:latin typeface="Calibri"/>
                        </a:rPr>
                        <a:t>Cruiser/</a:t>
                      </a:r>
                      <a:r>
                        <a:rPr lang="it-IT" sz="1600" b="1" i="0" u="none" strike="noStrike" dirty="0" err="1">
                          <a:solidFill>
                            <a:srgbClr val="00B0F0"/>
                          </a:solidFill>
                          <a:effectLst/>
                          <a:latin typeface="Calibri"/>
                        </a:rPr>
                        <a:t>Racer</a:t>
                      </a:r>
                      <a:r>
                        <a:rPr lang="it-IT" sz="1600" b="1" i="0" u="none" strike="noStrike" dirty="0">
                          <a:solidFill>
                            <a:srgbClr val="00B0F0"/>
                          </a:solidFill>
                          <a:effectLst/>
                          <a:latin typeface="Calibri"/>
                        </a:rPr>
                        <a:t> 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4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Grp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4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2004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4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2008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4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2009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4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2010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4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2011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4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2012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4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2013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</a:tr>
              <a:tr h="310988">
                <a:tc>
                  <a:txBody>
                    <a:bodyPr/>
                    <a:lstStyle/>
                    <a:p>
                      <a:pPr algn="l" fontAlgn="b"/>
                      <a:r>
                        <a:rPr lang="it-IT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E-Boat Class 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12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400" b="0" i="0" u="none" strike="noStrike">
                          <a:effectLst/>
                          <a:latin typeface="Calibri"/>
                        </a:rPr>
                        <a:t>16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400" b="0" i="0" u="none" strike="noStrike">
                          <a:effectLst/>
                          <a:latin typeface="Calibri"/>
                        </a:rPr>
                        <a:t>14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400" b="0" i="0" u="none" strike="noStrike">
                          <a:effectLst/>
                          <a:latin typeface="Calibri"/>
                        </a:rPr>
                        <a:t>17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400" b="0" i="0" u="none" strike="noStrike">
                          <a:effectLst/>
                          <a:latin typeface="Calibri"/>
                        </a:rPr>
                        <a:t>17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400" b="0" i="0" u="none" strike="noStrike">
                          <a:effectLst/>
                          <a:latin typeface="Calibri"/>
                        </a:rPr>
                        <a:t>11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400" b="0" i="0" u="none" strike="noStrike">
                          <a:effectLst/>
                          <a:latin typeface="Calibri"/>
                        </a:rPr>
                        <a:t>10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310988">
                <a:tc>
                  <a:txBody>
                    <a:bodyPr/>
                    <a:lstStyle/>
                    <a:p>
                      <a:pPr algn="l" fontAlgn="b"/>
                      <a:r>
                        <a:rPr lang="it-IT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First 31.7 </a:t>
                      </a:r>
                      <a:r>
                        <a:rPr lang="it-IT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*</a:t>
                      </a:r>
                      <a:endParaRPr lang="it-IT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20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400" b="0" i="0" u="none" strike="noStrike" dirty="0"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400" b="0" i="0" u="none" strike="noStrike"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400" b="0" i="0" u="none" strike="noStrike">
                          <a:effectLst/>
                          <a:latin typeface="Calibri"/>
                        </a:rPr>
                        <a:t>12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400" b="0" i="0" u="none" strike="noStrike"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400" b="0" i="0" u="none" strike="noStrike">
                          <a:effectLst/>
                          <a:latin typeface="Calibri"/>
                        </a:rPr>
                        <a:t>15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400" b="0" i="0" u="none" strike="noStrike"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310988">
                <a:tc>
                  <a:txBody>
                    <a:bodyPr/>
                    <a:lstStyle/>
                    <a:p>
                      <a:pPr algn="l" fontAlgn="b"/>
                      <a:r>
                        <a:rPr lang="it-IT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ICRA 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15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400" b="0" i="0" u="none" strike="noStrike" dirty="0">
                          <a:effectLst/>
                          <a:latin typeface="Calibri"/>
                        </a:rPr>
                        <a:t>12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400" b="0" i="0" u="none" strike="noStrike" dirty="0">
                          <a:effectLst/>
                          <a:latin typeface="Calibri"/>
                        </a:rPr>
                        <a:t>6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400" b="0" i="0" u="none" strike="noStrike">
                          <a:effectLst/>
                          <a:latin typeface="Calibri"/>
                        </a:rPr>
                        <a:t>10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400" b="0" i="0" u="none" strike="noStrike">
                          <a:effectLst/>
                          <a:latin typeface="Calibri"/>
                        </a:rPr>
                        <a:t>5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400" b="0" i="0" u="none" strike="noStrike">
                          <a:effectLst/>
                          <a:latin typeface="Calibri"/>
                        </a:rPr>
                        <a:t>10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400" b="0" i="0" u="none" strike="noStrike">
                          <a:effectLst/>
                          <a:latin typeface="Calibri"/>
                        </a:rPr>
                        <a:t>5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310988">
                <a:tc>
                  <a:txBody>
                    <a:bodyPr/>
                    <a:lstStyle/>
                    <a:p>
                      <a:pPr algn="l" fontAlgn="b"/>
                      <a:r>
                        <a:rPr lang="it-IT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ICRA 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22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400" b="0" i="0" u="none" strike="noStrike">
                          <a:effectLst/>
                          <a:latin typeface="Calibri"/>
                        </a:rPr>
                        <a:t>27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400" b="0" i="0" u="none" strike="noStrike" dirty="0">
                          <a:effectLst/>
                          <a:latin typeface="Calibri"/>
                        </a:rPr>
                        <a:t>24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400" b="0" i="0" u="none" strike="noStrike">
                          <a:effectLst/>
                          <a:latin typeface="Calibri"/>
                        </a:rPr>
                        <a:t>29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400" b="0" i="0" u="none" strike="noStrike">
                          <a:effectLst/>
                          <a:latin typeface="Calibri"/>
                        </a:rPr>
                        <a:t>14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400" b="0" i="0" u="none" strike="noStrike">
                          <a:effectLst/>
                          <a:latin typeface="Calibri"/>
                        </a:rPr>
                        <a:t>21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400" b="0" i="0" u="none" strike="noStrike">
                          <a:effectLst/>
                          <a:latin typeface="Calibri"/>
                        </a:rPr>
                        <a:t>16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310988">
                <a:tc>
                  <a:txBody>
                    <a:bodyPr/>
                    <a:lstStyle/>
                    <a:p>
                      <a:pPr algn="l" fontAlgn="b"/>
                      <a:r>
                        <a:rPr lang="it-IT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ICRA 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34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400" b="0" i="0" u="none" strike="noStrike">
                          <a:effectLst/>
                          <a:latin typeface="Calibri"/>
                        </a:rPr>
                        <a:t>33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400" b="0" i="0" u="none" strike="noStrike">
                          <a:effectLst/>
                          <a:latin typeface="Calibri"/>
                        </a:rPr>
                        <a:t>22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400" b="0" i="0" u="none" strike="noStrike" dirty="0">
                          <a:effectLst/>
                          <a:latin typeface="Calibri"/>
                        </a:rPr>
                        <a:t>29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400" b="0" i="0" u="none" strike="noStrike">
                          <a:effectLst/>
                          <a:latin typeface="Calibri"/>
                        </a:rPr>
                        <a:t>15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400" b="0" i="0" u="none" strike="noStrike">
                          <a:effectLst/>
                          <a:latin typeface="Calibri"/>
                        </a:rPr>
                        <a:t>34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400" b="0" i="0" u="none" strike="noStrike">
                          <a:effectLst/>
                          <a:latin typeface="Calibri"/>
                        </a:rPr>
                        <a:t>11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310988">
                <a:tc>
                  <a:txBody>
                    <a:bodyPr/>
                    <a:lstStyle/>
                    <a:p>
                      <a:pPr algn="l" fontAlgn="b"/>
                      <a:r>
                        <a:rPr lang="it-IT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ICRA 3/4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21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400" b="0" i="0" u="none" strike="noStrike">
                          <a:effectLst/>
                          <a:latin typeface="Calibri"/>
                        </a:rPr>
                        <a:t>16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400" b="0" i="0" u="none" strike="noStrike">
                          <a:effectLst/>
                          <a:latin typeface="Calibri"/>
                        </a:rPr>
                        <a:t>7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400" b="0" i="0" u="none" strike="noStrike" dirty="0">
                          <a:effectLst/>
                          <a:latin typeface="Calibri"/>
                        </a:rPr>
                        <a:t>16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400" b="0" i="0" u="none" strike="noStrike" dirty="0">
                          <a:effectLst/>
                          <a:latin typeface="Calibri"/>
                        </a:rPr>
                        <a:t>14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400" b="0" i="0" u="none" strike="noStrike">
                          <a:effectLst/>
                          <a:latin typeface="Calibri"/>
                        </a:rPr>
                        <a:t>30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400" b="0" i="0" u="none" strike="noStrike">
                          <a:effectLst/>
                          <a:latin typeface="Calibri"/>
                        </a:rPr>
                        <a:t>10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310988">
                <a:tc>
                  <a:txBody>
                    <a:bodyPr/>
                    <a:lstStyle/>
                    <a:p>
                      <a:pPr algn="l" fontAlgn="b"/>
                      <a:r>
                        <a:rPr lang="it-IT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ICRA NON Spi. (2010+)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400" b="0" i="0" u="none" strike="noStrike"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400" b="0" i="0" u="none" strike="noStrike"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400" b="0" i="0" u="none" strike="noStrike">
                          <a:effectLst/>
                          <a:latin typeface="Calibri"/>
                        </a:rPr>
                        <a:t>25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400" b="0" i="0" u="none" strike="noStrike" dirty="0">
                          <a:effectLst/>
                          <a:latin typeface="Calibri"/>
                        </a:rPr>
                        <a:t>12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400" b="0" i="0" u="none" strike="noStrike">
                          <a:effectLst/>
                          <a:latin typeface="Calibri"/>
                        </a:rPr>
                        <a:t>25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400" b="0" i="0" u="none" strike="noStrike">
                          <a:effectLst/>
                          <a:latin typeface="Calibri"/>
                        </a:rPr>
                        <a:t>10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310988">
                <a:tc>
                  <a:txBody>
                    <a:bodyPr/>
                    <a:lstStyle/>
                    <a:p>
                      <a:pPr algn="l" fontAlgn="b"/>
                      <a:r>
                        <a:rPr lang="it-IT" sz="1400" b="0" i="0" u="none" strike="noStrike">
                          <a:effectLst/>
                          <a:latin typeface="Calibri"/>
                        </a:rPr>
                        <a:t>J-109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400" b="0" i="0" u="none" strike="noStrike"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400" b="0" i="0" u="none" strike="noStrike">
                          <a:effectLst/>
                          <a:latin typeface="Calibri"/>
                        </a:rPr>
                        <a:t>13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400" b="0" i="0" u="none" strike="noStrike">
                          <a:effectLst/>
                          <a:latin typeface="Calibri"/>
                        </a:rPr>
                        <a:t>8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400" b="0" i="0" u="none" strike="noStrike" dirty="0">
                          <a:effectLst/>
                          <a:latin typeface="Calibri"/>
                        </a:rPr>
                        <a:t>9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400" b="0" i="0" u="none" strike="noStrike" dirty="0">
                          <a:effectLst/>
                          <a:latin typeface="Calibri"/>
                        </a:rPr>
                        <a:t>5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400" b="0" i="0" u="none" strike="noStrike">
                          <a:effectLst/>
                          <a:latin typeface="Calibri"/>
                        </a:rPr>
                        <a:t>9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310988">
                <a:tc>
                  <a:txBody>
                    <a:bodyPr/>
                    <a:lstStyle/>
                    <a:p>
                      <a:pPr algn="l" fontAlgn="b"/>
                      <a:r>
                        <a:rPr lang="it-IT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Shipman </a:t>
                      </a:r>
                      <a:r>
                        <a:rPr lang="it-IT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*</a:t>
                      </a:r>
                      <a:endParaRPr lang="it-IT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400" b="0" i="0" u="none" strike="noStrike">
                          <a:effectLst/>
                          <a:latin typeface="Calibri"/>
                        </a:rPr>
                        <a:t>16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400" b="0" i="0" u="none" strike="noStrike"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400" b="0" i="0" u="none" strike="noStrike"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400" b="0" i="0" u="none" strike="noStrike">
                          <a:effectLst/>
                          <a:latin typeface="Calibri"/>
                        </a:rPr>
                        <a:t>13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400" b="0" i="0" u="none" strike="noStrike" dirty="0">
                          <a:effectLst/>
                          <a:latin typeface="Calibri"/>
                        </a:rPr>
                        <a:t>13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400" b="0" i="0" u="none" strike="noStrike"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310988">
                <a:tc>
                  <a:txBody>
                    <a:bodyPr/>
                    <a:lstStyle/>
                    <a:p>
                      <a:pPr algn="l" fontAlgn="b"/>
                      <a:r>
                        <a:rPr lang="it-IT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Sigma 33 East Coast </a:t>
                      </a:r>
                      <a:r>
                        <a:rPr lang="it-IT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*</a:t>
                      </a:r>
                      <a:endParaRPr lang="it-IT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33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400" b="0" i="0" u="none" strike="noStrike"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400" b="0" i="0" u="none" strike="noStrike"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400" b="0" i="0" u="none" strike="noStrike">
                          <a:effectLst/>
                          <a:latin typeface="Calibri"/>
                        </a:rPr>
                        <a:t>14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400" b="0" i="0" u="none" strike="noStrike">
                          <a:effectLst/>
                          <a:latin typeface="Calibri"/>
                        </a:rPr>
                        <a:t>14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400" b="0" i="0" u="none" strike="noStrike" dirty="0">
                          <a:effectLst/>
                          <a:latin typeface="Calibri"/>
                        </a:rPr>
                        <a:t>18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400" b="0" i="0" u="none" strike="noStrike" dirty="0"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25282">
                <a:tc>
                  <a:txBody>
                    <a:bodyPr/>
                    <a:lstStyle/>
                    <a:p>
                      <a:pPr marL="0" marR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Totals </a:t>
                      </a:r>
                      <a:r>
                        <a:rPr lang="en-US" sz="9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(</a:t>
                      </a:r>
                      <a:r>
                        <a:rPr lang="it-IT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*</a:t>
                      </a:r>
                      <a:r>
                        <a:rPr lang="en-US" sz="900" b="1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excl</a:t>
                      </a:r>
                      <a:r>
                        <a:rPr lang="en-US" sz="9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</a:t>
                      </a:r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31.7, Shipman, Sigma)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104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400" b="1" i="0" u="none" strike="noStrike">
                          <a:effectLst/>
                          <a:latin typeface="Calibri"/>
                        </a:rPr>
                        <a:t>104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400" b="1" i="0" u="none" strike="noStrike">
                          <a:effectLst/>
                          <a:latin typeface="Calibri"/>
                        </a:rPr>
                        <a:t>86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400" b="1" i="0" u="none" strike="noStrike">
                          <a:effectLst/>
                          <a:latin typeface="Calibri"/>
                        </a:rPr>
                        <a:t>134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400" b="1" i="0" u="none" strike="noStrike">
                          <a:effectLst/>
                          <a:latin typeface="Calibri"/>
                        </a:rPr>
                        <a:t>86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400" b="1" i="0" u="none" strike="noStrike" dirty="0">
                          <a:effectLst/>
                          <a:latin typeface="Calibri"/>
                        </a:rPr>
                        <a:t>136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400" b="1" i="0" u="none" strike="noStrike" dirty="0">
                          <a:effectLst/>
                          <a:latin typeface="Calibri"/>
                        </a:rPr>
                        <a:t>71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9D9D9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009664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Nationals Turnouts</a:t>
            </a:r>
            <a:endParaRPr lang="it-IT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77466206"/>
              </p:ext>
            </p:extLst>
          </p:nvPr>
        </p:nvGraphicFramePr>
        <p:xfrm>
          <a:off x="323528" y="2636912"/>
          <a:ext cx="8568952" cy="381642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1644284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11886489"/>
              </p:ext>
            </p:extLst>
          </p:nvPr>
        </p:nvGraphicFramePr>
        <p:xfrm>
          <a:off x="323528" y="2636913"/>
          <a:ext cx="8568952" cy="3960438"/>
        </p:xfrm>
        <a:graphic>
          <a:graphicData uri="http://schemas.openxmlformats.org/drawingml/2006/table">
            <a:tbl>
              <a:tblPr/>
              <a:tblGrid>
                <a:gridCol w="6048672"/>
                <a:gridCol w="2520280"/>
              </a:tblGrid>
              <a:tr h="653269">
                <a:tc>
                  <a:txBody>
                    <a:bodyPr/>
                    <a:lstStyle/>
                    <a:p>
                      <a:pPr algn="l" fontAlgn="ctr"/>
                      <a:r>
                        <a:rPr lang="it-IT" sz="2400" b="1" i="0" u="none" strike="noStrike" dirty="0" err="1">
                          <a:solidFill>
                            <a:srgbClr val="00B0F0"/>
                          </a:solidFill>
                          <a:effectLst/>
                          <a:latin typeface="Calibri"/>
                        </a:rPr>
                        <a:t>Participation</a:t>
                      </a:r>
                      <a:r>
                        <a:rPr lang="it-IT" sz="2400" b="1" i="0" u="none" strike="noStrike" dirty="0">
                          <a:solidFill>
                            <a:srgbClr val="00B0F0"/>
                          </a:solidFill>
                          <a:effectLst/>
                          <a:latin typeface="Calibri"/>
                        </a:rPr>
                        <a:t> People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24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2013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</a:tr>
              <a:tr h="530780">
                <a:tc>
                  <a:txBody>
                    <a:bodyPr/>
                    <a:lstStyle/>
                    <a:p>
                      <a:pPr algn="l" fontAlgn="ctr"/>
                      <a:r>
                        <a:rPr lang="it-IT" sz="24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Junior Dinghy 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403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530780">
                <a:tc>
                  <a:txBody>
                    <a:bodyPr/>
                    <a:lstStyle/>
                    <a:p>
                      <a:pPr algn="l" fontAlgn="ctr"/>
                      <a:r>
                        <a:rPr lang="it-IT" sz="24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Senior Dinghy 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568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530780">
                <a:tc>
                  <a:txBody>
                    <a:bodyPr/>
                    <a:lstStyle/>
                    <a:p>
                      <a:pPr algn="l" fontAlgn="ctr"/>
                      <a:r>
                        <a:rPr lang="it-IT" sz="24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Keelboat 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402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530780">
                <a:tc>
                  <a:txBody>
                    <a:bodyPr/>
                    <a:lstStyle/>
                    <a:p>
                      <a:pPr algn="l" fontAlgn="ctr"/>
                      <a:r>
                        <a:rPr lang="it-IT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Cruiser/</a:t>
                      </a:r>
                      <a:r>
                        <a:rPr lang="it-IT" sz="2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Racer</a:t>
                      </a:r>
                      <a:r>
                        <a:rPr lang="it-IT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462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530780">
                <a:tc>
                  <a:txBody>
                    <a:bodyPr/>
                    <a:lstStyle/>
                    <a:p>
                      <a:pPr algn="l" fontAlgn="ctr"/>
                      <a:r>
                        <a:rPr lang="it-IT" sz="24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Team &amp; Match Racing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326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653269">
                <a:tc>
                  <a:txBody>
                    <a:bodyPr/>
                    <a:lstStyle/>
                    <a:p>
                      <a:pPr algn="l" fontAlgn="ctr"/>
                      <a:r>
                        <a:rPr lang="it-IT" sz="24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Total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2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2161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9D9D9"/>
                    </a:solidFill>
                  </a:tcPr>
                </a:tc>
              </a:tr>
            </a:tbl>
          </a:graphicData>
        </a:graphic>
      </p:graphicFrame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err="1" smtClean="0"/>
              <a:t>Nationals</a:t>
            </a:r>
            <a:r>
              <a:rPr lang="it-IT" dirty="0" smtClean="0"/>
              <a:t> </a:t>
            </a:r>
            <a:r>
              <a:rPr lang="it-IT" dirty="0" err="1" smtClean="0"/>
              <a:t>Participation</a:t>
            </a:r>
            <a:r>
              <a:rPr lang="it-IT" dirty="0" smtClean="0"/>
              <a:t> </a:t>
            </a:r>
            <a:r>
              <a:rPr lang="it-IT" dirty="0"/>
              <a:t>People</a:t>
            </a:r>
          </a:p>
        </p:txBody>
      </p:sp>
    </p:spTree>
    <p:extLst>
      <p:ext uri="{BB962C8B-B14F-4D97-AF65-F5344CB8AC3E}">
        <p14:creationId xmlns:p14="http://schemas.microsoft.com/office/powerpoint/2010/main" val="42231251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idx="1"/>
          </p:nvPr>
        </p:nvSpPr>
        <p:spPr>
          <a:xfrm>
            <a:off x="539552" y="2708920"/>
            <a:ext cx="8157592" cy="3970980"/>
          </a:xfrm>
        </p:spPr>
        <p:txBody>
          <a:bodyPr>
            <a:normAutofit/>
          </a:bodyPr>
          <a:lstStyle/>
          <a:p>
            <a:r>
              <a:rPr lang="en-GB" sz="2500" dirty="0" smtClean="0"/>
              <a:t>Senior Dinghy classes ; #Adult Dinghy Decline or “Jewel in the Crown” ?</a:t>
            </a:r>
            <a:r>
              <a:rPr lang="it-IT" sz="2500" dirty="0" smtClean="0"/>
              <a:t>  </a:t>
            </a:r>
            <a:r>
              <a:rPr lang="it-IT" sz="2500" dirty="0" err="1" smtClean="0"/>
              <a:t>But</a:t>
            </a:r>
            <a:r>
              <a:rPr lang="it-IT" sz="2500" dirty="0" smtClean="0"/>
              <a:t> </a:t>
            </a:r>
            <a:r>
              <a:rPr lang="it-IT" sz="2500" dirty="0" err="1" smtClean="0"/>
              <a:t>age</a:t>
            </a:r>
            <a:r>
              <a:rPr lang="it-IT" sz="2500" dirty="0" smtClean="0"/>
              <a:t> </a:t>
            </a:r>
            <a:r>
              <a:rPr lang="it-IT" sz="2500" dirty="0" err="1" smtClean="0"/>
              <a:t>profile</a:t>
            </a:r>
            <a:r>
              <a:rPr lang="it-IT" sz="2500" dirty="0" smtClean="0"/>
              <a:t> ?</a:t>
            </a:r>
          </a:p>
          <a:p>
            <a:r>
              <a:rPr lang="en-GB" sz="2500" dirty="0" smtClean="0"/>
              <a:t>Junior Dinghy classes ; Transition boats, Single v’s Double Hander</a:t>
            </a:r>
          </a:p>
          <a:p>
            <a:r>
              <a:rPr lang="en-GB" sz="2500" dirty="0" smtClean="0"/>
              <a:t>OD Keelboats ; single class distortion, cost factor</a:t>
            </a:r>
          </a:p>
          <a:p>
            <a:r>
              <a:rPr lang="en-GB" sz="2500" dirty="0" smtClean="0"/>
              <a:t>Context ; ICRA/Cruisers, “Learn to sail” </a:t>
            </a:r>
            <a:r>
              <a:rPr lang="en-GB" sz="2500" dirty="0"/>
              <a:t>&amp;</a:t>
            </a:r>
            <a:r>
              <a:rPr lang="en-GB" sz="2500" dirty="0" smtClean="0"/>
              <a:t> club membership trends, recession</a:t>
            </a:r>
          </a:p>
          <a:p>
            <a:r>
              <a:rPr lang="en-GB" sz="2500" dirty="0" smtClean="0"/>
              <a:t>Other ; </a:t>
            </a:r>
            <a:r>
              <a:rPr lang="en-GB" sz="2500" dirty="0"/>
              <a:t>S</a:t>
            </a:r>
            <a:r>
              <a:rPr lang="en-GB" sz="2500" dirty="0" smtClean="0"/>
              <a:t>ailing media, ISA Outreach</a:t>
            </a:r>
          </a:p>
          <a:p>
            <a:endParaRPr lang="en-GB" sz="3600" dirty="0" smtClean="0"/>
          </a:p>
          <a:p>
            <a:endParaRPr lang="en-GB" sz="3000" dirty="0" smtClean="0"/>
          </a:p>
          <a:p>
            <a:endParaRPr lang="it-IT" sz="280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dirty="0" smtClean="0"/>
              <a:t>Nationals Turnouts</a:t>
            </a:r>
            <a:br>
              <a:rPr lang="en-GB" dirty="0" smtClean="0"/>
            </a:br>
            <a:r>
              <a:rPr lang="en-GB" dirty="0" smtClean="0"/>
              <a:t>Summary points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40987008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dirty="0" smtClean="0"/>
              <a:t>ISA Instructor Statistics</a:t>
            </a:r>
            <a:endParaRPr lang="it-IT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54038829"/>
              </p:ext>
            </p:extLst>
          </p:nvPr>
        </p:nvGraphicFramePr>
        <p:xfrm>
          <a:off x="971600" y="2564904"/>
          <a:ext cx="6784690" cy="3827113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860542"/>
                <a:gridCol w="987358"/>
                <a:gridCol w="987358"/>
                <a:gridCol w="987358"/>
                <a:gridCol w="987358"/>
                <a:gridCol w="987358"/>
                <a:gridCol w="987358"/>
              </a:tblGrid>
              <a:tr h="262233">
                <a:tc gridSpan="7">
                  <a:txBody>
                    <a:bodyPr/>
                    <a:lstStyle/>
                    <a:p>
                      <a:pPr algn="ctr" fontAlgn="b"/>
                      <a:r>
                        <a:rPr lang="en-IE" sz="1200" u="none" strike="noStrike" dirty="0">
                          <a:effectLst/>
                        </a:rPr>
                        <a:t>Statistics on </a:t>
                      </a:r>
                      <a:r>
                        <a:rPr lang="en-IE" sz="1200" u="none" strike="noStrike" dirty="0" smtClean="0">
                          <a:effectLst/>
                        </a:rPr>
                        <a:t>Instructors</a:t>
                      </a:r>
                      <a:endParaRPr lang="en-IE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794" marR="6794" marT="6794" marB="0" anchor="b"/>
                </a:tc>
                <a:tc hMerge="1">
                  <a:txBody>
                    <a:bodyPr/>
                    <a:lstStyle/>
                    <a:p>
                      <a:endParaRPr lang="en-I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E"/>
                    </a:p>
                  </a:txBody>
                  <a:tcPr/>
                </a:tc>
              </a:tr>
              <a:tr h="135875">
                <a:tc>
                  <a:txBody>
                    <a:bodyPr/>
                    <a:lstStyle/>
                    <a:p>
                      <a:pPr algn="ctr" fontAlgn="b"/>
                      <a:endParaRPr lang="en-IE" sz="9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794" marR="6794" marT="6794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IE" sz="9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794" marR="6794" marT="6794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IE" sz="9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794" marR="6794" marT="6794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IE" sz="9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794" marR="6794" marT="6794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IE" sz="9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794" marR="6794" marT="6794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IE" sz="9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794" marR="6794" marT="6794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IE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794" marR="6794" marT="6794" marB="0" anchor="b"/>
                </a:tc>
              </a:tr>
              <a:tr h="407625">
                <a:tc>
                  <a:txBody>
                    <a:bodyPr/>
                    <a:lstStyle/>
                    <a:p>
                      <a:pPr algn="ctr" fontAlgn="b"/>
                      <a:endParaRPr lang="en-IE" sz="9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794" marR="6794" marT="6794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E" sz="900" u="none" strike="noStrike">
                          <a:effectLst/>
                        </a:rPr>
                        <a:t>Small Boat Sailing Scheme</a:t>
                      </a:r>
                      <a:endParaRPr lang="en-IE" sz="9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794" marR="6794" marT="679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E" sz="900" u="none" strike="noStrike">
                          <a:effectLst/>
                        </a:rPr>
                        <a:t>National Powerboat Training Scheme</a:t>
                      </a:r>
                      <a:endParaRPr lang="en-IE" sz="9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794" marR="6794" marT="679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E" sz="900" u="none" strike="noStrike">
                          <a:effectLst/>
                        </a:rPr>
                        <a:t>Go! Windsurfing Scheme</a:t>
                      </a:r>
                      <a:endParaRPr lang="en-IE" sz="9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794" marR="6794" marT="679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E" sz="900" u="none" strike="noStrike">
                          <a:effectLst/>
                        </a:rPr>
                        <a:t>Emergency Care Training Scheme</a:t>
                      </a:r>
                      <a:endParaRPr lang="en-IE" sz="9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794" marR="6794" marT="679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E" sz="900" u="none" strike="noStrike">
                          <a:effectLst/>
                        </a:rPr>
                        <a:t>National Cruising Scheme</a:t>
                      </a:r>
                      <a:endParaRPr lang="en-IE" sz="9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794" marR="6794" marT="6794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E" sz="900" u="none" strike="noStrike">
                          <a:effectLst/>
                        </a:rPr>
                        <a:t>Total Number of Persons on each Course</a:t>
                      </a:r>
                      <a:endParaRPr lang="en-IE" sz="9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794" marR="6794" marT="6794" marB="0" anchor="b"/>
                </a:tc>
              </a:tr>
              <a:tr h="135875">
                <a:tc>
                  <a:txBody>
                    <a:bodyPr/>
                    <a:lstStyle/>
                    <a:p>
                      <a:pPr algn="ctr" fontAlgn="b"/>
                      <a:r>
                        <a:rPr lang="en-IE" sz="900" u="none" strike="noStrike">
                          <a:effectLst/>
                        </a:rPr>
                        <a:t>2003</a:t>
                      </a:r>
                      <a:endParaRPr lang="en-IE" sz="9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794" marR="6794" marT="679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E" sz="900" u="none" strike="noStrike">
                          <a:effectLst/>
                        </a:rPr>
                        <a:t>379</a:t>
                      </a:r>
                      <a:endParaRPr lang="en-IE" sz="9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794" marR="6794" marT="679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E" sz="900" u="none" strike="noStrike">
                          <a:effectLst/>
                        </a:rPr>
                        <a:t>54</a:t>
                      </a:r>
                      <a:endParaRPr lang="en-IE" sz="9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794" marR="6794" marT="679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E" sz="900" u="none" strike="noStrike">
                          <a:effectLst/>
                        </a:rPr>
                        <a:t>54</a:t>
                      </a:r>
                      <a:endParaRPr lang="en-IE" sz="9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794" marR="6794" marT="679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E" sz="900" u="none" strike="noStrike">
                          <a:effectLst/>
                        </a:rPr>
                        <a:t>0</a:t>
                      </a:r>
                      <a:endParaRPr lang="en-IE" sz="9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794" marR="6794" marT="679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E" sz="900" u="none" strike="noStrike">
                          <a:effectLst/>
                        </a:rPr>
                        <a:t>0</a:t>
                      </a:r>
                      <a:endParaRPr lang="en-IE" sz="9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794" marR="6794" marT="679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E" sz="900" u="none" strike="noStrike">
                          <a:effectLst/>
                        </a:rPr>
                        <a:t>487</a:t>
                      </a:r>
                      <a:endParaRPr lang="en-IE" sz="9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794" marR="6794" marT="6794" marB="0" anchor="b"/>
                </a:tc>
              </a:tr>
              <a:tr h="135875">
                <a:tc>
                  <a:txBody>
                    <a:bodyPr/>
                    <a:lstStyle/>
                    <a:p>
                      <a:pPr algn="ctr" fontAlgn="b"/>
                      <a:r>
                        <a:rPr lang="en-IE" sz="900" u="none" strike="noStrike">
                          <a:effectLst/>
                        </a:rPr>
                        <a:t>2004</a:t>
                      </a:r>
                      <a:endParaRPr lang="en-IE" sz="9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794" marR="6794" marT="679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E" sz="900" u="none" strike="noStrike">
                          <a:effectLst/>
                        </a:rPr>
                        <a:t>208</a:t>
                      </a:r>
                      <a:endParaRPr lang="en-IE" sz="9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794" marR="6794" marT="679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E" sz="900" u="none" strike="noStrike">
                          <a:effectLst/>
                        </a:rPr>
                        <a:t>61</a:t>
                      </a:r>
                      <a:endParaRPr lang="en-IE" sz="9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794" marR="6794" marT="679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E" sz="900" u="none" strike="noStrike">
                          <a:effectLst/>
                        </a:rPr>
                        <a:t>49</a:t>
                      </a:r>
                      <a:endParaRPr lang="en-IE" sz="9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794" marR="6794" marT="679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E" sz="900" u="none" strike="noStrike">
                          <a:effectLst/>
                        </a:rPr>
                        <a:t>0</a:t>
                      </a:r>
                      <a:endParaRPr lang="en-IE" sz="9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794" marR="6794" marT="679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E" sz="900" u="none" strike="noStrike">
                          <a:effectLst/>
                        </a:rPr>
                        <a:t>0</a:t>
                      </a:r>
                      <a:endParaRPr lang="en-IE" sz="9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794" marR="6794" marT="679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E" sz="900" u="none" strike="noStrike">
                          <a:effectLst/>
                        </a:rPr>
                        <a:t>318</a:t>
                      </a:r>
                      <a:endParaRPr lang="en-IE" sz="9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794" marR="6794" marT="6794" marB="0" anchor="b"/>
                </a:tc>
              </a:tr>
              <a:tr h="135875">
                <a:tc>
                  <a:txBody>
                    <a:bodyPr/>
                    <a:lstStyle/>
                    <a:p>
                      <a:pPr algn="ctr" fontAlgn="b"/>
                      <a:r>
                        <a:rPr lang="en-IE" sz="900" u="none" strike="noStrike">
                          <a:effectLst/>
                        </a:rPr>
                        <a:t>2005</a:t>
                      </a:r>
                      <a:endParaRPr lang="en-IE" sz="9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794" marR="6794" marT="679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E" sz="900" u="none" strike="noStrike">
                          <a:effectLst/>
                        </a:rPr>
                        <a:t>162</a:t>
                      </a:r>
                      <a:endParaRPr lang="en-IE" sz="9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794" marR="6794" marT="679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E" sz="900" u="none" strike="noStrike">
                          <a:effectLst/>
                        </a:rPr>
                        <a:t>56</a:t>
                      </a:r>
                      <a:endParaRPr lang="en-IE" sz="9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794" marR="6794" marT="679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E" sz="900" u="none" strike="noStrike">
                          <a:effectLst/>
                        </a:rPr>
                        <a:t>61</a:t>
                      </a:r>
                      <a:endParaRPr lang="en-IE" sz="9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794" marR="6794" marT="679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E" sz="900" u="none" strike="noStrike">
                          <a:effectLst/>
                        </a:rPr>
                        <a:t>0</a:t>
                      </a:r>
                      <a:endParaRPr lang="en-IE" sz="9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794" marR="6794" marT="679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E" sz="900" u="none" strike="noStrike">
                          <a:effectLst/>
                        </a:rPr>
                        <a:t>2</a:t>
                      </a:r>
                      <a:endParaRPr lang="en-IE" sz="9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794" marR="6794" marT="679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E" sz="900" u="none" strike="noStrike">
                          <a:effectLst/>
                        </a:rPr>
                        <a:t>281</a:t>
                      </a:r>
                      <a:endParaRPr lang="en-IE" sz="9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794" marR="6794" marT="6794" marB="0" anchor="b"/>
                </a:tc>
              </a:tr>
              <a:tr h="135875">
                <a:tc>
                  <a:txBody>
                    <a:bodyPr/>
                    <a:lstStyle/>
                    <a:p>
                      <a:pPr algn="ctr" fontAlgn="b"/>
                      <a:r>
                        <a:rPr lang="en-IE" sz="900" u="none" strike="noStrike">
                          <a:effectLst/>
                        </a:rPr>
                        <a:t>2006</a:t>
                      </a:r>
                      <a:endParaRPr lang="en-IE" sz="9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794" marR="6794" marT="679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E" sz="900" u="none" strike="noStrike">
                          <a:effectLst/>
                        </a:rPr>
                        <a:t>203</a:t>
                      </a:r>
                      <a:endParaRPr lang="en-IE" sz="9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794" marR="6794" marT="679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E" sz="900" u="none" strike="noStrike">
                          <a:effectLst/>
                        </a:rPr>
                        <a:t>43</a:t>
                      </a:r>
                      <a:endParaRPr lang="en-IE" sz="9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794" marR="6794" marT="679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E" sz="900" u="none" strike="noStrike">
                          <a:effectLst/>
                        </a:rPr>
                        <a:t>55</a:t>
                      </a:r>
                      <a:endParaRPr lang="en-IE" sz="9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794" marR="6794" marT="679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E" sz="900" u="none" strike="noStrike">
                          <a:effectLst/>
                        </a:rPr>
                        <a:t>0</a:t>
                      </a:r>
                      <a:endParaRPr lang="en-IE" sz="9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794" marR="6794" marT="679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E" sz="900" u="none" strike="noStrike">
                          <a:effectLst/>
                        </a:rPr>
                        <a:t>2</a:t>
                      </a:r>
                      <a:endParaRPr lang="en-IE" sz="9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794" marR="6794" marT="679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E" sz="900" u="none" strike="noStrike">
                          <a:effectLst/>
                        </a:rPr>
                        <a:t>303</a:t>
                      </a:r>
                      <a:endParaRPr lang="en-IE" sz="9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794" marR="6794" marT="6794" marB="0" anchor="b"/>
                </a:tc>
              </a:tr>
              <a:tr h="135875">
                <a:tc>
                  <a:txBody>
                    <a:bodyPr/>
                    <a:lstStyle/>
                    <a:p>
                      <a:pPr algn="ctr" fontAlgn="b"/>
                      <a:r>
                        <a:rPr lang="en-IE" sz="900" u="none" strike="noStrike">
                          <a:effectLst/>
                        </a:rPr>
                        <a:t>2007</a:t>
                      </a:r>
                      <a:endParaRPr lang="en-IE" sz="9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794" marR="6794" marT="679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E" sz="900" u="none" strike="noStrike">
                          <a:effectLst/>
                        </a:rPr>
                        <a:t>214</a:t>
                      </a:r>
                      <a:endParaRPr lang="en-IE" sz="9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794" marR="6794" marT="679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E" sz="900" u="none" strike="noStrike">
                          <a:effectLst/>
                        </a:rPr>
                        <a:t>47</a:t>
                      </a:r>
                      <a:endParaRPr lang="en-IE" sz="9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794" marR="6794" marT="679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E" sz="900" u="none" strike="noStrike">
                          <a:effectLst/>
                        </a:rPr>
                        <a:t>45</a:t>
                      </a:r>
                      <a:endParaRPr lang="en-IE" sz="9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794" marR="6794" marT="679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E" sz="900" u="none" strike="noStrike">
                          <a:effectLst/>
                        </a:rPr>
                        <a:t>0</a:t>
                      </a:r>
                      <a:endParaRPr lang="en-IE" sz="9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794" marR="6794" marT="679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E" sz="900" u="none" strike="noStrike">
                          <a:effectLst/>
                        </a:rPr>
                        <a:t>10</a:t>
                      </a:r>
                      <a:endParaRPr lang="en-IE" sz="9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794" marR="6794" marT="679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E" sz="900" u="none" strike="noStrike">
                          <a:effectLst/>
                        </a:rPr>
                        <a:t>316</a:t>
                      </a:r>
                      <a:endParaRPr lang="en-IE" sz="9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794" marR="6794" marT="6794" marB="0" anchor="b"/>
                </a:tc>
              </a:tr>
              <a:tr h="135875">
                <a:tc>
                  <a:txBody>
                    <a:bodyPr/>
                    <a:lstStyle/>
                    <a:p>
                      <a:pPr algn="ctr" fontAlgn="b"/>
                      <a:r>
                        <a:rPr lang="en-IE" sz="900" u="none" strike="noStrike">
                          <a:effectLst/>
                        </a:rPr>
                        <a:t>2008</a:t>
                      </a:r>
                      <a:endParaRPr lang="en-IE" sz="9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794" marR="6794" marT="679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E" sz="900" u="none" strike="noStrike">
                          <a:effectLst/>
                        </a:rPr>
                        <a:t>382</a:t>
                      </a:r>
                      <a:endParaRPr lang="en-IE" sz="9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794" marR="6794" marT="679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E" sz="900" u="none" strike="noStrike">
                          <a:effectLst/>
                        </a:rPr>
                        <a:t>139</a:t>
                      </a:r>
                      <a:endParaRPr lang="en-IE" sz="9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794" marR="6794" marT="679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E" sz="900" u="none" strike="noStrike">
                          <a:effectLst/>
                        </a:rPr>
                        <a:t>40</a:t>
                      </a:r>
                      <a:endParaRPr lang="en-IE" sz="9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794" marR="6794" marT="679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E" sz="900" u="none" strike="noStrike">
                          <a:effectLst/>
                        </a:rPr>
                        <a:t>18</a:t>
                      </a:r>
                      <a:endParaRPr lang="en-IE" sz="9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794" marR="6794" marT="679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E" sz="900" u="none" strike="noStrike">
                          <a:effectLst/>
                        </a:rPr>
                        <a:t>2</a:t>
                      </a:r>
                      <a:endParaRPr lang="en-IE" sz="9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794" marR="6794" marT="679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E" sz="900" u="none" strike="noStrike">
                          <a:effectLst/>
                        </a:rPr>
                        <a:t>581</a:t>
                      </a:r>
                      <a:endParaRPr lang="en-IE" sz="9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794" marR="6794" marT="6794" marB="0" anchor="b"/>
                </a:tc>
              </a:tr>
              <a:tr h="135875">
                <a:tc>
                  <a:txBody>
                    <a:bodyPr/>
                    <a:lstStyle/>
                    <a:p>
                      <a:pPr algn="ctr" fontAlgn="b"/>
                      <a:r>
                        <a:rPr lang="en-IE" sz="900" u="none" strike="noStrike">
                          <a:effectLst/>
                        </a:rPr>
                        <a:t>2009</a:t>
                      </a:r>
                      <a:endParaRPr lang="en-IE" sz="9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794" marR="6794" marT="679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E" sz="900" u="none" strike="noStrike">
                          <a:effectLst/>
                        </a:rPr>
                        <a:t>386</a:t>
                      </a:r>
                      <a:endParaRPr lang="en-IE" sz="9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794" marR="6794" marT="679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E" sz="900" u="none" strike="noStrike">
                          <a:effectLst/>
                        </a:rPr>
                        <a:t>79</a:t>
                      </a:r>
                      <a:endParaRPr lang="en-IE" sz="9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794" marR="6794" marT="679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E" sz="900" u="none" strike="noStrike">
                          <a:effectLst/>
                        </a:rPr>
                        <a:t>47</a:t>
                      </a:r>
                      <a:endParaRPr lang="en-IE" sz="9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794" marR="6794" marT="679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E" sz="900" u="none" strike="noStrike">
                          <a:effectLst/>
                        </a:rPr>
                        <a:t>2</a:t>
                      </a:r>
                      <a:endParaRPr lang="en-IE" sz="9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794" marR="6794" marT="679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E" sz="900" u="none" strike="noStrike">
                          <a:effectLst/>
                        </a:rPr>
                        <a:t>12</a:t>
                      </a:r>
                      <a:endParaRPr lang="en-IE" sz="9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794" marR="6794" marT="679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E" sz="900" u="none" strike="noStrike">
                          <a:effectLst/>
                        </a:rPr>
                        <a:t>526</a:t>
                      </a:r>
                      <a:endParaRPr lang="en-IE" sz="9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794" marR="6794" marT="6794" marB="0" anchor="b"/>
                </a:tc>
              </a:tr>
              <a:tr h="135875">
                <a:tc>
                  <a:txBody>
                    <a:bodyPr/>
                    <a:lstStyle/>
                    <a:p>
                      <a:pPr algn="ctr" fontAlgn="b"/>
                      <a:r>
                        <a:rPr lang="en-IE" sz="900" u="none" strike="noStrike">
                          <a:effectLst/>
                        </a:rPr>
                        <a:t>2010</a:t>
                      </a:r>
                      <a:endParaRPr lang="en-IE" sz="9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794" marR="6794" marT="679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E" sz="900" u="none" strike="noStrike">
                          <a:effectLst/>
                        </a:rPr>
                        <a:t>438</a:t>
                      </a:r>
                      <a:endParaRPr lang="en-IE" sz="9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794" marR="6794" marT="679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E" sz="900" u="none" strike="noStrike">
                          <a:effectLst/>
                        </a:rPr>
                        <a:t>152</a:t>
                      </a:r>
                      <a:endParaRPr lang="en-IE" sz="9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794" marR="6794" marT="679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E" sz="900" u="none" strike="noStrike">
                          <a:effectLst/>
                        </a:rPr>
                        <a:t>65</a:t>
                      </a:r>
                      <a:endParaRPr lang="en-IE" sz="9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794" marR="6794" marT="679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E" sz="900" u="none" strike="noStrike">
                          <a:effectLst/>
                        </a:rPr>
                        <a:t>7</a:t>
                      </a:r>
                      <a:endParaRPr lang="en-IE" sz="9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794" marR="6794" marT="679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E" sz="900" u="none" strike="noStrike">
                          <a:effectLst/>
                        </a:rPr>
                        <a:t>6</a:t>
                      </a:r>
                      <a:endParaRPr lang="en-IE" sz="9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794" marR="6794" marT="679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E" sz="900" u="none" strike="noStrike" dirty="0">
                          <a:effectLst/>
                        </a:rPr>
                        <a:t>668</a:t>
                      </a:r>
                      <a:endParaRPr lang="en-IE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794" marR="6794" marT="6794" marB="0" anchor="b"/>
                </a:tc>
              </a:tr>
              <a:tr h="135875">
                <a:tc>
                  <a:txBody>
                    <a:bodyPr/>
                    <a:lstStyle/>
                    <a:p>
                      <a:pPr algn="ctr" fontAlgn="b"/>
                      <a:r>
                        <a:rPr lang="en-IE" sz="900" u="none" strike="noStrike">
                          <a:effectLst/>
                        </a:rPr>
                        <a:t>2011</a:t>
                      </a:r>
                      <a:endParaRPr lang="en-IE" sz="9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794" marR="6794" marT="679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E" sz="900" u="none" strike="noStrike">
                          <a:effectLst/>
                        </a:rPr>
                        <a:t>391</a:t>
                      </a:r>
                      <a:endParaRPr lang="en-IE" sz="9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794" marR="6794" marT="679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E" sz="900" u="none" strike="noStrike">
                          <a:effectLst/>
                        </a:rPr>
                        <a:t>141</a:t>
                      </a:r>
                      <a:endParaRPr lang="en-IE" sz="9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794" marR="6794" marT="679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E" sz="900" u="none" strike="noStrike">
                          <a:effectLst/>
                        </a:rPr>
                        <a:t>73</a:t>
                      </a:r>
                      <a:endParaRPr lang="en-IE" sz="9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794" marR="6794" marT="679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E" sz="900" u="none" strike="noStrike">
                          <a:effectLst/>
                        </a:rPr>
                        <a:t>0</a:t>
                      </a:r>
                      <a:endParaRPr lang="en-IE" sz="9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794" marR="6794" marT="679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E" sz="900" u="none" strike="noStrike">
                          <a:effectLst/>
                        </a:rPr>
                        <a:t>6</a:t>
                      </a:r>
                      <a:endParaRPr lang="en-IE" sz="9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794" marR="6794" marT="679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E" sz="9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611</a:t>
                      </a:r>
                    </a:p>
                  </a:txBody>
                  <a:tcPr marL="6794" marR="6794" marT="6794" marB="0" anchor="b"/>
                </a:tc>
              </a:tr>
              <a:tr h="135875">
                <a:tc>
                  <a:txBody>
                    <a:bodyPr/>
                    <a:lstStyle/>
                    <a:p>
                      <a:pPr algn="ctr" fontAlgn="b"/>
                      <a:r>
                        <a:rPr lang="en-IE" sz="900" u="none" strike="noStrike">
                          <a:effectLst/>
                        </a:rPr>
                        <a:t>2012</a:t>
                      </a:r>
                      <a:endParaRPr lang="en-IE" sz="9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794" marR="6794" marT="679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E" sz="900" u="none" strike="noStrike">
                          <a:effectLst/>
                        </a:rPr>
                        <a:t>472</a:t>
                      </a:r>
                      <a:endParaRPr lang="en-IE" sz="9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794" marR="6794" marT="679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E" sz="900" u="none" strike="noStrike">
                          <a:effectLst/>
                        </a:rPr>
                        <a:t>235</a:t>
                      </a:r>
                      <a:endParaRPr lang="en-IE" sz="9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794" marR="6794" marT="679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E" sz="900" u="none" strike="noStrike">
                          <a:effectLst/>
                        </a:rPr>
                        <a:t>48</a:t>
                      </a:r>
                      <a:endParaRPr lang="en-IE" sz="9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794" marR="6794" marT="679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E" sz="900" u="none" strike="noStrike">
                          <a:effectLst/>
                        </a:rPr>
                        <a:t>1</a:t>
                      </a:r>
                      <a:endParaRPr lang="en-IE" sz="9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794" marR="6794" marT="679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E" sz="900" u="none" strike="noStrike">
                          <a:effectLst/>
                        </a:rPr>
                        <a:t>2</a:t>
                      </a:r>
                      <a:endParaRPr lang="en-IE" sz="9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794" marR="6794" marT="679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E" sz="900" u="none" strike="noStrike">
                          <a:effectLst/>
                        </a:rPr>
                        <a:t>758</a:t>
                      </a:r>
                      <a:endParaRPr lang="en-IE" sz="9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794" marR="6794" marT="6794" marB="0" anchor="b"/>
                </a:tc>
              </a:tr>
              <a:tr h="135875">
                <a:tc>
                  <a:txBody>
                    <a:bodyPr/>
                    <a:lstStyle/>
                    <a:p>
                      <a:pPr algn="ctr" fontAlgn="b"/>
                      <a:r>
                        <a:rPr lang="en-IE" sz="900" u="none" strike="noStrike">
                          <a:effectLst/>
                        </a:rPr>
                        <a:t>2013</a:t>
                      </a:r>
                      <a:endParaRPr lang="en-IE" sz="9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794" marR="6794" marT="679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E" sz="900" u="none" strike="noStrike">
                          <a:effectLst/>
                        </a:rPr>
                        <a:t>445</a:t>
                      </a:r>
                      <a:endParaRPr lang="en-IE" sz="9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794" marR="6794" marT="679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E" sz="900" u="none" strike="noStrike">
                          <a:effectLst/>
                        </a:rPr>
                        <a:t>149</a:t>
                      </a:r>
                      <a:endParaRPr lang="en-IE" sz="9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794" marR="6794" marT="679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E" sz="900" u="none" strike="noStrike">
                          <a:effectLst/>
                        </a:rPr>
                        <a:t>51</a:t>
                      </a:r>
                      <a:endParaRPr lang="en-IE" sz="9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794" marR="6794" marT="679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E" sz="900" u="none" strike="noStrike">
                          <a:effectLst/>
                        </a:rPr>
                        <a:t>30</a:t>
                      </a:r>
                      <a:endParaRPr lang="en-IE" sz="9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794" marR="6794" marT="679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E" sz="900" u="none" strike="noStrike">
                          <a:effectLst/>
                        </a:rPr>
                        <a:t>4</a:t>
                      </a:r>
                      <a:endParaRPr lang="en-IE" sz="9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794" marR="6794" marT="679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E" sz="900" u="none" strike="noStrike">
                          <a:effectLst/>
                        </a:rPr>
                        <a:t>679</a:t>
                      </a:r>
                      <a:endParaRPr lang="en-IE" sz="9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794" marR="6794" marT="6794" marB="0" anchor="b"/>
                </a:tc>
              </a:tr>
              <a:tr h="407625">
                <a:tc>
                  <a:txBody>
                    <a:bodyPr/>
                    <a:lstStyle/>
                    <a:p>
                      <a:pPr algn="ctr" fontAlgn="ctr"/>
                      <a:r>
                        <a:rPr lang="en-IE" sz="900" u="none" strike="noStrike">
                          <a:effectLst/>
                        </a:rPr>
                        <a:t>Total Number of Persons on each Course</a:t>
                      </a:r>
                      <a:endParaRPr lang="en-IE" sz="9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794" marR="6794" marT="679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E" sz="900" u="none" strike="noStrike">
                          <a:effectLst/>
                        </a:rPr>
                        <a:t>3680</a:t>
                      </a:r>
                      <a:endParaRPr lang="en-IE" sz="9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794" marR="6794" marT="679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E" sz="900" u="none" strike="noStrike">
                          <a:effectLst/>
                        </a:rPr>
                        <a:t>1156</a:t>
                      </a:r>
                      <a:endParaRPr lang="en-IE" sz="9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794" marR="6794" marT="679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E" sz="900" u="none" strike="noStrike" dirty="0">
                          <a:effectLst/>
                        </a:rPr>
                        <a:t>588</a:t>
                      </a:r>
                      <a:endParaRPr lang="en-IE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794" marR="6794" marT="679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E" sz="900" u="none" strike="noStrike">
                          <a:effectLst/>
                        </a:rPr>
                        <a:t>58</a:t>
                      </a:r>
                      <a:endParaRPr lang="en-IE" sz="9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794" marR="6794" marT="679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E" sz="900" u="none" strike="noStrike">
                          <a:effectLst/>
                        </a:rPr>
                        <a:t>46</a:t>
                      </a:r>
                      <a:endParaRPr lang="en-IE" sz="9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794" marR="6794" marT="679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E" sz="900" u="none" strike="noStrike">
                          <a:effectLst/>
                        </a:rPr>
                        <a:t>5528</a:t>
                      </a:r>
                      <a:endParaRPr lang="en-IE" sz="9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794" marR="6794" marT="6794" marB="0" anchor="ctr"/>
                </a:tc>
              </a:tr>
              <a:tr h="135875">
                <a:tc>
                  <a:txBody>
                    <a:bodyPr/>
                    <a:lstStyle/>
                    <a:p>
                      <a:pPr algn="ctr" fontAlgn="b"/>
                      <a:endParaRPr lang="en-IE" sz="9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794" marR="6794" marT="6794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IE" sz="9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794" marR="6794" marT="6794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IE" sz="9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794" marR="6794" marT="6794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IE" sz="9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794" marR="6794" marT="6794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IE" sz="9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794" marR="6794" marT="6794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IE" sz="9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794" marR="6794" marT="6794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IE" sz="9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794" marR="6794" marT="6794" marB="0" anchor="b"/>
                </a:tc>
              </a:tr>
              <a:tr h="135875">
                <a:tc>
                  <a:txBody>
                    <a:bodyPr/>
                    <a:lstStyle/>
                    <a:p>
                      <a:pPr algn="ctr" fontAlgn="b"/>
                      <a:r>
                        <a:rPr lang="en-IE" sz="900" u="none" strike="noStrike">
                          <a:effectLst/>
                        </a:rPr>
                        <a:t>Notes:</a:t>
                      </a:r>
                      <a:endParaRPr lang="en-IE" sz="9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794" marR="6794" marT="6794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IE" sz="9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794" marR="6794" marT="6794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IE" sz="9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794" marR="6794" marT="6794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IE" sz="9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794" marR="6794" marT="6794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IE" sz="9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794" marR="6794" marT="6794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IE" sz="9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794" marR="6794" marT="6794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IE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794" marR="6794" marT="6794" marB="0" anchor="b"/>
                </a:tc>
              </a:tr>
              <a:tr h="135875">
                <a:tc gridSpan="4">
                  <a:txBody>
                    <a:bodyPr/>
                    <a:lstStyle/>
                    <a:p>
                      <a:pPr algn="l" fontAlgn="b"/>
                      <a:r>
                        <a:rPr lang="en-IE" sz="900" u="none" strike="noStrike" dirty="0" smtClean="0">
                          <a:effectLst/>
                        </a:rPr>
                        <a:t>2013 figures are from 1st January to 20th November only </a:t>
                      </a:r>
                      <a:endParaRPr lang="en-IE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794" marR="6794" marT="6794" marB="0" anchor="b"/>
                </a:tc>
                <a:tc hMerge="1">
                  <a:txBody>
                    <a:bodyPr/>
                    <a:lstStyle/>
                    <a:p>
                      <a:endParaRPr lang="en-I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fontAlgn="b"/>
                      <a:endParaRPr lang="en-IE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794" marR="6794" marT="6794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IE" sz="9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794" marR="6794" marT="6794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IE" sz="9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794" marR="6794" marT="6794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IE" sz="9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794" marR="6794" marT="6794" marB="0" anchor="b"/>
                </a:tc>
              </a:tr>
              <a:tr h="135875">
                <a:tc gridSpan="7">
                  <a:txBody>
                    <a:bodyPr/>
                    <a:lstStyle/>
                    <a:p>
                      <a:pPr marL="0" marR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IE" sz="900" u="none" strike="noStrike" dirty="0" smtClean="0">
                          <a:effectLst/>
                        </a:rPr>
                        <a:t>** The number of people attending an Instructor Course, incl. revalidations - Not the number qualified</a:t>
                      </a:r>
                      <a:r>
                        <a:rPr lang="en-IE" sz="900" u="none" strike="noStrike" baseline="0" dirty="0" smtClean="0">
                          <a:effectLst/>
                        </a:rPr>
                        <a:t> or currently valid.</a:t>
                      </a:r>
                      <a:endParaRPr lang="en-IE" sz="900" b="0" i="0" u="none" strike="noStrike" dirty="0" smtClean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794" marR="6794" marT="6794" marB="0" anchor="b"/>
                </a:tc>
                <a:tc hMerge="1">
                  <a:txBody>
                    <a:bodyPr/>
                    <a:lstStyle/>
                    <a:p>
                      <a:endParaRPr lang="en-I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fontAlgn="b"/>
                      <a:endParaRPr lang="en-IE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794" marR="6794" marT="6794" marB="0" anchor="b"/>
                </a:tc>
              </a:tr>
              <a:tr h="135875">
                <a:tc gridSpan="5">
                  <a:txBody>
                    <a:bodyPr/>
                    <a:lstStyle/>
                    <a:p>
                      <a:pPr marL="0" marR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IE" sz="900" u="none" strike="noStrike" dirty="0" smtClean="0">
                          <a:effectLst/>
                        </a:rPr>
                        <a:t>Within a given year a person may have attended more than one Instructor Course</a:t>
                      </a:r>
                      <a:endParaRPr lang="en-IE" sz="900" b="0" i="0" u="none" strike="noStrike" dirty="0" smtClean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794" marR="6794" marT="6794" marB="0" anchor="b"/>
                </a:tc>
                <a:tc hMerge="1">
                  <a:txBody>
                    <a:bodyPr/>
                    <a:lstStyle/>
                    <a:p>
                      <a:endParaRPr lang="en-I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fontAlgn="b"/>
                      <a:endParaRPr lang="en-IE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794" marR="6794" marT="6794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IE" sz="9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794" marR="6794" marT="6794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IE" sz="9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794" marR="6794" marT="6794" marB="0" anchor="b"/>
                </a:tc>
              </a:tr>
              <a:tr h="135875">
                <a:tc gridSpan="4">
                  <a:txBody>
                    <a:bodyPr/>
                    <a:lstStyle/>
                    <a:p>
                      <a:pPr algn="l" fontAlgn="b"/>
                      <a:r>
                        <a:rPr lang="en-IE" sz="900" u="none" strike="noStrike" dirty="0">
                          <a:effectLst/>
                        </a:rPr>
                        <a:t>Figures also include Instructors who attended a Revalidation </a:t>
                      </a:r>
                      <a:r>
                        <a:rPr lang="en-IE" sz="900" u="none" strike="noStrike" dirty="0" smtClean="0">
                          <a:effectLst/>
                        </a:rPr>
                        <a:t>Workshop</a:t>
                      </a:r>
                    </a:p>
                    <a:p>
                      <a:pPr algn="l" fontAlgn="b"/>
                      <a:endParaRPr lang="en-IE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794" marR="6794" marT="6794" marB="0" anchor="b"/>
                </a:tc>
                <a:tc hMerge="1">
                  <a:txBody>
                    <a:bodyPr/>
                    <a:lstStyle/>
                    <a:p>
                      <a:endParaRPr lang="en-I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endParaRPr lang="en-IE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794" marR="6794" marT="6794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IE" sz="9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794" marR="6794" marT="6794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IE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794" marR="6794" marT="6794" marB="0" anchor="b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31599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idx="1"/>
          </p:nvPr>
        </p:nvSpPr>
        <p:spPr>
          <a:xfrm>
            <a:off x="539552" y="2708920"/>
            <a:ext cx="8157592" cy="3970980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GB" sz="3600" dirty="0" smtClean="0"/>
          </a:p>
          <a:p>
            <a:endParaRPr lang="en-GB" sz="3000" dirty="0" smtClean="0"/>
          </a:p>
          <a:p>
            <a:endParaRPr lang="it-IT" sz="280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dirty="0" smtClean="0"/>
              <a:t>Small Boat Sailing Scheme Certs</a:t>
            </a:r>
            <a:endParaRPr lang="it-IT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780928"/>
            <a:ext cx="8604000" cy="36227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063610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idx="1"/>
          </p:nvPr>
        </p:nvSpPr>
        <p:spPr>
          <a:xfrm>
            <a:off x="539552" y="2708920"/>
            <a:ext cx="8157592" cy="3970980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GB" sz="3600" dirty="0" smtClean="0"/>
          </a:p>
          <a:p>
            <a:endParaRPr lang="en-GB" sz="3000" dirty="0" smtClean="0"/>
          </a:p>
          <a:p>
            <a:endParaRPr lang="it-IT" sz="280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dirty="0" smtClean="0"/>
              <a:t>Small Boat Sailing Scheme Certs</a:t>
            </a:r>
            <a:endParaRPr lang="it-IT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2564904"/>
            <a:ext cx="7308000" cy="40003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533604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23591" y="2200175"/>
            <a:ext cx="2924873" cy="4405036"/>
          </a:xfrm>
          <a:prstGeom prst="rect">
            <a:avLst/>
          </a:prstGeom>
          <a:effectLst>
            <a:glow rad="558800">
              <a:schemeClr val="bg1">
                <a:alpha val="41000"/>
              </a:schemeClr>
            </a:glow>
          </a:effectLst>
        </p:spPr>
      </p:pic>
      <p:sp>
        <p:nvSpPr>
          <p:cNvPr id="7" name="Rectangle 6"/>
          <p:cNvSpPr/>
          <p:nvPr/>
        </p:nvSpPr>
        <p:spPr>
          <a:xfrm>
            <a:off x="323528" y="476672"/>
            <a:ext cx="8424936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400" b="1" dirty="0" smtClean="0">
                <a:solidFill>
                  <a:schemeClr val="bg1"/>
                </a:solidFill>
              </a:rPr>
              <a:t>Any Questions / Comments?</a:t>
            </a:r>
            <a:r>
              <a:rPr lang="en-GB" sz="4400" b="1" dirty="0">
                <a:solidFill>
                  <a:schemeClr val="bg1"/>
                </a:solidFill>
              </a:rPr>
              <a:t/>
            </a:r>
            <a:br>
              <a:rPr lang="en-GB" sz="4400" b="1" dirty="0">
                <a:solidFill>
                  <a:schemeClr val="bg1"/>
                </a:solidFill>
              </a:rPr>
            </a:br>
            <a:endParaRPr lang="en-GB" sz="4400" b="1" dirty="0" smtClean="0">
              <a:solidFill>
                <a:schemeClr val="bg1"/>
              </a:solidFill>
            </a:endParaRPr>
          </a:p>
          <a:p>
            <a:r>
              <a:rPr lang="en-GB" sz="4400" b="1" dirty="0">
                <a:solidFill>
                  <a:schemeClr val="bg1"/>
                </a:solidFill>
              </a:rPr>
              <a:t/>
            </a:r>
            <a:br>
              <a:rPr lang="en-GB" sz="4400" b="1" dirty="0">
                <a:solidFill>
                  <a:schemeClr val="bg1"/>
                </a:solidFill>
              </a:rPr>
            </a:br>
            <a:r>
              <a:rPr lang="en-GB" sz="4400" b="1" dirty="0">
                <a:solidFill>
                  <a:schemeClr val="bg1"/>
                </a:solidFill>
              </a:rPr>
              <a:t/>
            </a:r>
            <a:br>
              <a:rPr lang="en-GB" sz="4400" b="1" dirty="0">
                <a:solidFill>
                  <a:schemeClr val="bg1"/>
                </a:solidFill>
              </a:rPr>
            </a:br>
            <a:endParaRPr lang="it-IT" sz="4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35626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Waveform">
  <a:themeElements>
    <a:clrScheme name="Waveform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Waveform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aveform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298</TotalTime>
  <Words>793</Words>
  <Application>Microsoft Office PowerPoint</Application>
  <PresentationFormat>On-screen Show (4:3)</PresentationFormat>
  <Paragraphs>585</Paragraphs>
  <Slides>15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6" baseType="lpstr">
      <vt:lpstr>Waveform</vt:lpstr>
      <vt:lpstr>PowerPoint Presentation</vt:lpstr>
      <vt:lpstr>PowerPoint Presentation</vt:lpstr>
      <vt:lpstr>PowerPoint Presentation</vt:lpstr>
      <vt:lpstr>PowerPoint Presentation</vt:lpstr>
      <vt:lpstr>Junior Dinghy </vt:lpstr>
      <vt:lpstr>Senior Dinghy</vt:lpstr>
      <vt:lpstr>Keelboat</vt:lpstr>
      <vt:lpstr>Cruiser/Racer</vt:lpstr>
      <vt:lpstr>Nationals Turnouts</vt:lpstr>
      <vt:lpstr>Nationals Participation People</vt:lpstr>
      <vt:lpstr>Nationals Turnouts Summary points</vt:lpstr>
      <vt:lpstr>ISA Instructor Statistics</vt:lpstr>
      <vt:lpstr>Small Boat Sailing Scheme Certs</vt:lpstr>
      <vt:lpstr>Small Boat Sailing Scheme Certs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Nationals turnouts ; Summary points</dc:title>
  <dc:creator>SEAN CRAIG</dc:creator>
  <cp:lastModifiedBy>SEAN CRAIG</cp:lastModifiedBy>
  <cp:revision>27</cp:revision>
  <cp:lastPrinted>2013-11-26T18:56:07Z</cp:lastPrinted>
  <dcterms:created xsi:type="dcterms:W3CDTF">2013-11-19T11:23:27Z</dcterms:created>
  <dcterms:modified xsi:type="dcterms:W3CDTF">2013-12-02T09:03:37Z</dcterms:modified>
</cp:coreProperties>
</file>